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4"/>
  </p:sldMasterIdLst>
  <p:notesMasterIdLst>
    <p:notesMasterId r:id="rId46"/>
  </p:notesMasterIdLst>
  <p:handoutMasterIdLst>
    <p:handoutMasterId r:id="rId47"/>
  </p:handoutMasterIdLst>
  <p:sldIdLst>
    <p:sldId id="258" r:id="rId5"/>
    <p:sldId id="304" r:id="rId6"/>
    <p:sldId id="317" r:id="rId7"/>
    <p:sldId id="312" r:id="rId8"/>
    <p:sldId id="319" r:id="rId9"/>
    <p:sldId id="347" r:id="rId10"/>
    <p:sldId id="327" r:id="rId11"/>
    <p:sldId id="325" r:id="rId12"/>
    <p:sldId id="326" r:id="rId13"/>
    <p:sldId id="348" r:id="rId14"/>
    <p:sldId id="318" r:id="rId15"/>
    <p:sldId id="320" r:id="rId16"/>
    <p:sldId id="339" r:id="rId17"/>
    <p:sldId id="329" r:id="rId18"/>
    <p:sldId id="328" r:id="rId19"/>
    <p:sldId id="330" r:id="rId20"/>
    <p:sldId id="324" r:id="rId21"/>
    <p:sldId id="323" r:id="rId22"/>
    <p:sldId id="314" r:id="rId23"/>
    <p:sldId id="315" r:id="rId24"/>
    <p:sldId id="311" r:id="rId25"/>
    <p:sldId id="333" r:id="rId26"/>
    <p:sldId id="331" r:id="rId27"/>
    <p:sldId id="346" r:id="rId28"/>
    <p:sldId id="337" r:id="rId29"/>
    <p:sldId id="336" r:id="rId30"/>
    <p:sldId id="338" r:id="rId31"/>
    <p:sldId id="349" r:id="rId32"/>
    <p:sldId id="335" r:id="rId33"/>
    <p:sldId id="332" r:id="rId34"/>
    <p:sldId id="321" r:id="rId35"/>
    <p:sldId id="313" r:id="rId36"/>
    <p:sldId id="322" r:id="rId37"/>
    <p:sldId id="340" r:id="rId38"/>
    <p:sldId id="350" r:id="rId39"/>
    <p:sldId id="341" r:id="rId40"/>
    <p:sldId id="342" r:id="rId41"/>
    <p:sldId id="343" r:id="rId42"/>
    <p:sldId id="344" r:id="rId43"/>
    <p:sldId id="345" r:id="rId44"/>
    <p:sldId id="302" r:id="rId45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48"/>
      <p:bold r:id="rId49"/>
    </p:embeddedFont>
    <p:embeddedFont>
      <p:font typeface="나눔바른고딕" panose="020B0600000101010101" charset="-127"/>
      <p:regular r:id="rId50"/>
      <p:bold r:id="rId51"/>
    </p:embeddedFont>
    <p:embeddedFont>
      <p:font typeface="나눔고딕 Bold" panose="020B0600000101010101" charset="-127"/>
      <p:bold r:id="rId52"/>
    </p:embeddedFont>
    <p:embeddedFont>
      <p:font typeface="나눔고딕" panose="020B0600000101010101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2F8DCA"/>
    <a:srgbClr val="035AB9"/>
    <a:srgbClr val="FF0000"/>
    <a:srgbClr val="BCE292"/>
    <a:srgbClr val="66CCFF"/>
    <a:srgbClr val="FF8181"/>
    <a:srgbClr val="FF9F9F"/>
    <a:srgbClr val="D68B04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86421" autoAdjust="0"/>
  </p:normalViewPr>
  <p:slideViewPr>
    <p:cSldViewPr>
      <p:cViewPr varScale="1">
        <p:scale>
          <a:sx n="100" d="100"/>
          <a:sy n="100" d="100"/>
        </p:scale>
        <p:origin x="12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96DA-12F9-4E10-8F39-BA1239AA18AD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A4890-DF62-4429-A135-73A6DED8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25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916CE-2A9C-4339-9F6F-76A33DA8D7D7}" type="datetimeFigureOut">
              <a:rPr lang="ko-KR" altLang="en-US" smtClean="0"/>
              <a:pPr/>
              <a:t>2019-03-06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62E47-4B40-4A6D-BD94-C2F3079AC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7CB7B-7608-417C-9416-4D062F5460D4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83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2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967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116632"/>
            <a:ext cx="5472038" cy="37225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215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674688" y="1817688"/>
            <a:ext cx="928200" cy="288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60512" y="2177451"/>
            <a:ext cx="6416552" cy="521402"/>
          </a:xfrm>
          <a:prstGeom prst="rect">
            <a:avLst/>
          </a:prstGeom>
        </p:spPr>
        <p:txBody>
          <a:bodyPr/>
          <a:lstStyle>
            <a:lvl1pPr algn="l">
              <a:defRPr sz="2769"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코오ㅁ롱베니트</a:t>
            </a:r>
            <a:r>
              <a:rPr lang="ko-KR" altLang="en-US" dirty="0"/>
              <a:t> 대내보고 서식 </a:t>
            </a:r>
            <a:r>
              <a:rPr lang="en-US" altLang="ko-KR" dirty="0"/>
              <a:t>– </a:t>
            </a:r>
            <a:r>
              <a:rPr lang="ko-KR" altLang="en-US" dirty="0"/>
              <a:t>가로</a:t>
            </a:r>
            <a:r>
              <a:rPr lang="en-US" altLang="ko-KR" dirty="0"/>
              <a:t>1</a:t>
            </a:r>
          </a:p>
        </p:txBody>
      </p:sp>
      <p:pic>
        <p:nvPicPr>
          <p:cNvPr id="3076" name="Picture 4" descr="googlenet에 대한 이미지 검색결과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8"/>
          <a:stretch/>
        </p:blipFill>
        <p:spPr bwMode="auto">
          <a:xfrm>
            <a:off x="643519" y="3501008"/>
            <a:ext cx="8219798" cy="22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 bwMode="auto">
          <a:xfrm>
            <a:off x="2488286" y="6012082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406535" y="5925948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5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52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3" name="Rectangle 1283"/>
          <p:cNvSpPr>
            <a:spLocks noChangeArrowheads="1"/>
          </p:cNvSpPr>
          <p:nvPr userDrawn="1"/>
        </p:nvSpPr>
        <p:spPr bwMode="auto">
          <a:xfrm>
            <a:off x="4648200" y="6483498"/>
            <a:ext cx="609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3262" tIns="0" rIns="23262" bIns="0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fld id="{6F031FB3-D1FF-4E38-A739-C2F5DBDE5BFE}" type="slidenum">
              <a:rPr kumimoji="0" lang="en-US" altLang="ko-KR" sz="923" b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0" lang="en-US" altLang="ko-KR" sz="923" b="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kumimoji="0" lang="en-US" altLang="ko-KR" sz="923" b="0" dirty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41</a:t>
            </a:r>
            <a:endParaRPr kumimoji="0" lang="en-US" altLang="ko-KR" sz="923" b="0" dirty="0">
              <a:solidFill>
                <a:srgbClr val="4D4D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9" name="직사각형 5"/>
          <p:cNvSpPr>
            <a:spLocks noChangeArrowheads="1"/>
          </p:cNvSpPr>
          <p:nvPr userDrawn="1"/>
        </p:nvSpPr>
        <p:spPr bwMode="auto">
          <a:xfrm>
            <a:off x="7797804" y="6453336"/>
            <a:ext cx="2030413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sp>
        <p:nvSpPr>
          <p:cNvPr id="1031" name="직사각형 7"/>
          <p:cNvSpPr>
            <a:spLocks noChangeArrowheads="1"/>
          </p:cNvSpPr>
          <p:nvPr userDrawn="1"/>
        </p:nvSpPr>
        <p:spPr bwMode="auto">
          <a:xfrm>
            <a:off x="77788" y="6453336"/>
            <a:ext cx="1454150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pic>
        <p:nvPicPr>
          <p:cNvPr id="1032" name="Picture 1446" descr="영문블루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12006" r="36240" b="18675"/>
          <a:stretch>
            <a:fillRect/>
          </a:stretch>
        </p:blipFill>
        <p:spPr bwMode="auto">
          <a:xfrm>
            <a:off x="163518" y="6516844"/>
            <a:ext cx="12604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 userDrawn="1"/>
        </p:nvSpPr>
        <p:spPr bwMode="auto">
          <a:xfrm>
            <a:off x="77788" y="6483498"/>
            <a:ext cx="1701661" cy="224485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chemeClr val="bg1"/>
          </a:solidFill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5pPr>
      <a:lvl6pPr marL="422039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6pPr>
      <a:lvl7pPr marL="844078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7pPr>
      <a:lvl8pPr marL="1266117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8pPr>
      <a:lvl9pPr marL="1688155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16529" indent="-316529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Font typeface="Wingdings" panose="05000000000000000000" pitchFamily="2" charset="2"/>
        <a:buChar char="•"/>
        <a:defRPr kumimoji="1" sz="1108">
          <a:solidFill>
            <a:srgbClr val="000000"/>
          </a:solidFill>
          <a:latin typeface="+mn-ea"/>
          <a:ea typeface="+mn-ea"/>
          <a:cs typeface="+mn-cs"/>
        </a:defRPr>
      </a:lvl1pPr>
      <a:lvl2pPr marL="278428" indent="-148007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Font typeface="맑은 고딕" panose="020B0503020000020004" pitchFamily="50" charset="-127"/>
        <a:buChar char="–"/>
        <a:defRPr kumimoji="1" sz="1108">
          <a:solidFill>
            <a:srgbClr val="000000"/>
          </a:solidFill>
          <a:latin typeface="+mn-ea"/>
          <a:ea typeface="+mn-ea"/>
        </a:defRPr>
      </a:lvl2pPr>
      <a:lvl3pPr marL="419108" indent="-139215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Font typeface="Wingdings" pitchFamily="2" charset="2"/>
        <a:buChar char="Ø"/>
        <a:defRPr kumimoji="1" sz="1108">
          <a:solidFill>
            <a:srgbClr val="000000"/>
          </a:solidFill>
          <a:latin typeface="+mn-ea"/>
          <a:ea typeface="+mn-ea"/>
        </a:defRPr>
      </a:lvl3pPr>
      <a:lvl4pPr marL="524618" indent="-104044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Char char="•"/>
        <a:defRPr kumimoji="1" sz="1108">
          <a:solidFill>
            <a:srgbClr val="000000"/>
          </a:solidFill>
          <a:latin typeface="+mn-ea"/>
          <a:ea typeface="+mn-ea"/>
        </a:defRPr>
      </a:lvl4pPr>
      <a:lvl5pPr marL="656505" indent="-130422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ea"/>
          <a:ea typeface="+mn-ea"/>
        </a:defRPr>
      </a:lvl5pPr>
      <a:lvl6pPr marL="1078544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6pPr>
      <a:lvl7pPr marL="150058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7pPr>
      <a:lvl8pPr marL="192262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8pPr>
      <a:lvl9pPr marL="2344660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finelayer/pix2pix-tensorflow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ffinelayer.com/pixsrv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jolicoeur.wordpress.com/cat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exiaJM/Deep-learning-with-ca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ites.google.com/site/attribute2image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p5qknteQ1o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walsuklee/tensorflow-mnist-VA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wiseodd/generative-models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706.01427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olarisailab.com/archives/222" TargetMode="External"/><Relationship Id="rId4" Type="http://schemas.openxmlformats.org/officeDocument/2006/relationships/image" Target="../media/image30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1eYniJ0Rnk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Z2eLTSCuBk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ym.openai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color.kvfrans.com/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32y3_iyHpBc" TargetMode="Externa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5776/d0fea69d826519ee3649f620e8755a490efe.pdf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sbrugman/deep-learning-paper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WN3xxRkmTPmbKwht9FuE5A" TargetMode="External"/><Relationship Id="rId3" Type="http://schemas.openxmlformats.org/officeDocument/2006/relationships/hyperlink" Target="http://cs231n.stanford.edu/" TargetMode="External"/><Relationship Id="rId7" Type="http://schemas.openxmlformats.org/officeDocument/2006/relationships/hyperlink" Target="https://www.coursera.org/learn/machine-learning" TargetMode="External"/><Relationship Id="rId2" Type="http://schemas.openxmlformats.org/officeDocument/2006/relationships/hyperlink" Target="https://hunkim.github.io/ml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playlist?list=PL3FW7Lu3i5Jsnh1rnUwq_TcylNr7EkRe6" TargetMode="External"/><Relationship Id="rId5" Type="http://schemas.openxmlformats.org/officeDocument/2006/relationships/hyperlink" Target="http://web.stanford.edu/class/cs224n/" TargetMode="External"/><Relationship Id="rId10" Type="http://schemas.openxmlformats.org/officeDocument/2006/relationships/hyperlink" Target="http://www.kmooc.kr/courses/course-v1:KAISTk+KCS470+2017_K0201/about" TargetMode="External"/><Relationship Id="rId4" Type="http://schemas.openxmlformats.org/officeDocument/2006/relationships/hyperlink" Target="https://youtu.be/NfnWJUyUJYU?list=PLkt2uSq6rBVctENoVBg1TpCC7OQi31AlC" TargetMode="External"/><Relationship Id="rId9" Type="http://schemas.openxmlformats.org/officeDocument/2006/relationships/hyperlink" Target="http://selfdrivingcars.mit.edu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TensorFlowKR/" TargetMode="External"/><Relationship Id="rId7" Type="http://schemas.openxmlformats.org/officeDocument/2006/relationships/hyperlink" Target="https://github.com/terryum/awesome-deep-learning-papers" TargetMode="External"/><Relationship Id="rId2" Type="http://schemas.openxmlformats.org/officeDocument/2006/relationships/hyperlink" Target="http://papers.ai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runch.co.kr/@kakao-it/65" TargetMode="External"/><Relationship Id="rId5" Type="http://schemas.openxmlformats.org/officeDocument/2006/relationships/hyperlink" Target="http://ai-valley.com/" TargetMode="External"/><Relationship Id="rId4" Type="http://schemas.openxmlformats.org/officeDocument/2006/relationships/hyperlink" Target="https://tensorflow.blo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hunt.in/the-gan-zoo-79597dc8c347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519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odulabs.co.kr/DeepLAB_library/12820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github.com/SKTBrain/DiscoGA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0512" y="1916832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+mn-ea"/>
              </a:rPr>
              <a:t>Tensorflow</a:t>
            </a:r>
            <a:r>
              <a:rPr lang="ko-KR" altLang="en-US" sz="2400" b="1" dirty="0">
                <a:latin typeface="+mn-ea"/>
              </a:rPr>
              <a:t>로 시작하는</a:t>
            </a: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1496616" y="2420888"/>
            <a:ext cx="6048672" cy="710812"/>
          </a:xfrm>
        </p:spPr>
        <p:txBody>
          <a:bodyPr/>
          <a:lstStyle/>
          <a:p>
            <a:r>
              <a:rPr lang="ko-KR" altLang="en-US" sz="4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</a:t>
            </a:r>
            <a:r>
              <a:rPr lang="en-US" altLang="ko-KR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(Deep Learning)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757138" y="5362183"/>
            <a:ext cx="1314194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en-US" altLang="ko-KR" b="1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Bohyun um</a:t>
            </a:r>
            <a:endParaRPr lang="en-US" altLang="ko-KR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Pixel2Pixel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778695"/>
            <a:ext cx="9199829" cy="344867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04728" y="5280867"/>
            <a:ext cx="54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github.com/affinelayer/pix2pix-tensorflow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04728" y="4625579"/>
            <a:ext cx="337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https://affinelayer.com/pixsrv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1424608" y="4646726"/>
            <a:ext cx="881383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Demo: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24608" y="5288990"/>
            <a:ext cx="982372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Source: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1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49" y="116632"/>
            <a:ext cx="8512505" cy="372258"/>
          </a:xfrm>
        </p:spPr>
        <p:txBody>
          <a:bodyPr/>
          <a:lstStyle/>
          <a:p>
            <a:r>
              <a:rPr lang="en-US" altLang="ko-KR" dirty="0" smtClean="0"/>
              <a:t>CAN (Creative Adversarial Network)</a:t>
            </a:r>
            <a:endParaRPr lang="ko-KR" altLang="en-US" dirty="0"/>
          </a:p>
        </p:txBody>
      </p:sp>
      <p:pic>
        <p:nvPicPr>
          <p:cNvPr id="2050" name="Picture 2" descr="http://cfile24.uf.tistory.com/image/243C983759588DE733F3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116307"/>
            <a:ext cx="8436282" cy="317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58879" y="4581128"/>
            <a:ext cx="92695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Ahmed </a:t>
            </a:r>
            <a:r>
              <a:rPr lang="en-US" altLang="ko-KR" sz="1600" dirty="0" err="1">
                <a:latin typeface="+mn-ea"/>
              </a:rPr>
              <a:t>Elgammal</a:t>
            </a:r>
            <a:r>
              <a:rPr lang="ko-KR" altLang="en-US" sz="1600" dirty="0">
                <a:latin typeface="+mn-ea"/>
              </a:rPr>
              <a:t>이 만든 </a:t>
            </a:r>
            <a:r>
              <a:rPr lang="en-US" altLang="ko-KR" sz="1600" dirty="0">
                <a:latin typeface="+mn-ea"/>
              </a:rPr>
              <a:t>CAN</a:t>
            </a:r>
            <a:r>
              <a:rPr lang="ko-KR" altLang="en-US" sz="1600" dirty="0">
                <a:latin typeface="+mn-ea"/>
              </a:rPr>
              <a:t>은 이를 좀 더 발전시켜 </a:t>
            </a:r>
            <a:r>
              <a:rPr lang="ko-KR" altLang="en-US" sz="1600" dirty="0">
                <a:solidFill>
                  <a:srgbClr val="035AB9"/>
                </a:solidFill>
                <a:latin typeface="+mn-ea"/>
              </a:rPr>
              <a:t>기존 작품과는 차별성</a:t>
            </a:r>
            <a:r>
              <a:rPr lang="ko-KR" altLang="en-US" sz="1600" dirty="0">
                <a:latin typeface="+mn-ea"/>
              </a:rPr>
              <a:t>을 두어 참신함을 꾀하되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큰 틀에서는 </a:t>
            </a:r>
            <a:r>
              <a:rPr lang="ko-KR" altLang="en-US" sz="1600" dirty="0">
                <a:solidFill>
                  <a:srgbClr val="035AB9"/>
                </a:solidFill>
                <a:latin typeface="+mn-ea"/>
              </a:rPr>
              <a:t>작품의 범주</a:t>
            </a:r>
            <a:r>
              <a:rPr lang="ko-KR" altLang="en-US" sz="1600" dirty="0">
                <a:latin typeface="+mn-ea"/>
              </a:rPr>
              <a:t> 안에 들어갈 수 있도록 하여 예술작품을 창작합니다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여기서 연구팀은 많은 미술사조 중 </a:t>
            </a:r>
            <a:r>
              <a:rPr lang="ko-KR" altLang="en-US" sz="1600" dirty="0" err="1">
                <a:latin typeface="+mn-ea"/>
              </a:rPr>
              <a:t>극사실주의</a:t>
            </a:r>
            <a:r>
              <a:rPr lang="ko-KR" altLang="en-US" sz="1600" dirty="0">
                <a:latin typeface="+mn-ea"/>
              </a:rPr>
              <a:t> 등과 달리 사람의 창의력이 더욱 돋보이는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 추상표현주의</a:t>
            </a:r>
            <a:r>
              <a:rPr lang="ko-KR" altLang="en-US" sz="1600" dirty="0">
                <a:latin typeface="+mn-ea"/>
              </a:rPr>
              <a:t>를 선택하여 인공지능의 한계를 시험해 볼 수 있도록 하였습니다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en-US" altLang="ko-KR" sz="1600" dirty="0" err="1">
                <a:latin typeface="+mn-ea"/>
              </a:rPr>
              <a:t>Elgammal</a:t>
            </a:r>
            <a:r>
              <a:rPr lang="ko-KR" altLang="en-US" sz="1600" dirty="0">
                <a:latin typeface="+mn-ea"/>
              </a:rPr>
              <a:t>은 “이 작품들의 목표는 기존의 것에서 볼 수 없는 </a:t>
            </a:r>
            <a:r>
              <a:rPr lang="ko-KR" altLang="en-US" sz="1600" dirty="0">
                <a:solidFill>
                  <a:srgbClr val="035AB9"/>
                </a:solidFill>
                <a:latin typeface="+mn-ea"/>
              </a:rPr>
              <a:t>새로운 작품</a:t>
            </a:r>
            <a:r>
              <a:rPr lang="ko-KR" altLang="en-US" sz="1600" dirty="0">
                <a:latin typeface="+mn-ea"/>
              </a:rPr>
              <a:t>이지만 그렇다고 사람들에게 </a:t>
            </a:r>
            <a:r>
              <a:rPr lang="ko-KR" altLang="en-US" sz="1600" dirty="0">
                <a:solidFill>
                  <a:srgbClr val="035AB9"/>
                </a:solidFill>
                <a:latin typeface="+mn-ea"/>
              </a:rPr>
              <a:t>혐오감을 불러일으키지 않는 </a:t>
            </a:r>
            <a:r>
              <a:rPr lang="ko-KR" altLang="en-US" sz="1600" dirty="0" err="1">
                <a:solidFill>
                  <a:srgbClr val="035AB9"/>
                </a:solidFill>
                <a:latin typeface="+mn-ea"/>
              </a:rPr>
              <a:t>것</a:t>
            </a:r>
            <a:r>
              <a:rPr lang="ko-KR" altLang="en-US" sz="1600" dirty="0" err="1">
                <a:latin typeface="+mn-ea"/>
              </a:rPr>
              <a:t>”이라며</a:t>
            </a:r>
            <a:r>
              <a:rPr lang="ko-KR" altLang="en-US" sz="1600" dirty="0">
                <a:latin typeface="+mn-ea"/>
              </a:rPr>
              <a:t> “새롭지만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너무 </a:t>
            </a:r>
            <a:r>
              <a:rPr lang="ko-KR" altLang="en-US" sz="1600" dirty="0" err="1">
                <a:latin typeface="+mn-ea"/>
              </a:rPr>
              <a:t>새롭진</a:t>
            </a:r>
            <a:r>
              <a:rPr lang="ko-KR" altLang="en-US" sz="1600" dirty="0">
                <a:latin typeface="+mn-ea"/>
              </a:rPr>
              <a:t> 않은” 작품을 만드는 것을 목표로 하였다고 합니다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78330" y="6374363"/>
            <a:ext cx="2150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http://etinow.me/232</a:t>
            </a:r>
          </a:p>
        </p:txBody>
      </p:sp>
    </p:spTree>
    <p:extLst>
      <p:ext uri="{BB962C8B-B14F-4D97-AF65-F5344CB8AC3E}">
        <p14:creationId xmlns:p14="http://schemas.microsoft.com/office/powerpoint/2010/main" val="95514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CAN</a:t>
            </a:r>
            <a:r>
              <a:rPr lang="ko-KR" altLang="en-US" dirty="0" smtClean="0"/>
              <a:t>을 이용해 만든 추상표현주의 작품</a:t>
            </a:r>
            <a:endParaRPr lang="ko-KR" altLang="en-US" dirty="0"/>
          </a:p>
        </p:txBody>
      </p:sp>
      <p:pic>
        <p:nvPicPr>
          <p:cNvPr id="3074" name="Picture 2" descr="http://cfile2.uf.tistory.com/image/25688E3A59588ED33884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96" y="2276872"/>
            <a:ext cx="5231904" cy="398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73050" y="836712"/>
            <a:ext cx="94324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n-ea"/>
              </a:rPr>
              <a:t>그 결과 사람들은 실제 </a:t>
            </a:r>
            <a:r>
              <a:rPr lang="en-US" altLang="ko-KR" sz="1600" dirty="0">
                <a:latin typeface="+mn-ea"/>
              </a:rPr>
              <a:t>2016</a:t>
            </a:r>
            <a:r>
              <a:rPr lang="ko-KR" altLang="en-US" sz="1600" dirty="0">
                <a:latin typeface="+mn-ea"/>
              </a:rPr>
              <a:t>년 스위스 바젤에서 열린 </a:t>
            </a:r>
            <a:r>
              <a:rPr lang="en-US" altLang="ko-KR" sz="1600" dirty="0">
                <a:latin typeface="+mn-ea"/>
              </a:rPr>
              <a:t>Contemporary-Art Fair</a:t>
            </a:r>
            <a:r>
              <a:rPr lang="ko-KR" altLang="en-US" sz="1600" dirty="0">
                <a:latin typeface="+mn-ea"/>
              </a:rPr>
              <a:t>에 전시된 현대 미술 작품보다 </a:t>
            </a:r>
            <a:r>
              <a:rPr lang="en-US" altLang="ko-KR" sz="1600" dirty="0">
                <a:latin typeface="+mn-ea"/>
              </a:rPr>
              <a:t>CAN</a:t>
            </a:r>
            <a:r>
              <a:rPr lang="ko-KR" altLang="en-US" sz="1600" dirty="0">
                <a:latin typeface="+mn-ea"/>
              </a:rPr>
              <a:t>을 이용해 만든 미술 작품에 더 높은 점수를 주었고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실제로 잘 구분하지 못했습니다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어떻게 보면 이런 결과는 인공지능이 만든 미술 작품이 현대 미술이 말하는 “</a:t>
            </a:r>
            <a:r>
              <a:rPr lang="ko-KR" altLang="en-US" sz="1600" dirty="0" err="1">
                <a:latin typeface="+mn-ea"/>
              </a:rPr>
              <a:t>창의력”을</a:t>
            </a:r>
            <a:r>
              <a:rPr lang="ko-KR" altLang="en-US" sz="1600" dirty="0">
                <a:latin typeface="+mn-ea"/>
              </a:rPr>
              <a:t> 만족했다고도 볼 수 있지만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연구팀은 “인간이 만든 작품과 </a:t>
            </a:r>
            <a:r>
              <a:rPr lang="en-US" altLang="ko-KR" sz="1600" dirty="0">
                <a:latin typeface="+mn-ea"/>
              </a:rPr>
              <a:t>CAN</a:t>
            </a:r>
            <a:r>
              <a:rPr lang="ko-KR" altLang="en-US" sz="1600" dirty="0">
                <a:latin typeface="+mn-ea"/>
              </a:rPr>
              <a:t>을 이용하여 만든 미술작품을 다른 관점에서 평가해 볼 </a:t>
            </a:r>
            <a:r>
              <a:rPr lang="ko-KR" altLang="en-US" sz="1600" dirty="0" err="1">
                <a:latin typeface="+mn-ea"/>
              </a:rPr>
              <a:t>것”이라며</a:t>
            </a:r>
            <a:r>
              <a:rPr lang="ko-KR" altLang="en-US" sz="1600" dirty="0">
                <a:latin typeface="+mn-ea"/>
              </a:rPr>
              <a:t> 다른 해석의 여지를 남겼습니다</a:t>
            </a:r>
            <a:r>
              <a:rPr lang="en-US" altLang="ko-KR" sz="1600" dirty="0">
                <a:latin typeface="+mn-ea"/>
              </a:rPr>
              <a:t>. 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13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Meow Generator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23949" y="2276872"/>
            <a:ext cx="4682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035AB9"/>
                </a:solidFill>
                <a:hlinkClick r:id="rId2"/>
              </a:rPr>
              <a:t>https://</a:t>
            </a:r>
            <a:r>
              <a:rPr lang="ko-KR" altLang="en-US" sz="2000" dirty="0" smtClean="0">
                <a:solidFill>
                  <a:srgbClr val="035AB9"/>
                </a:solidFill>
                <a:hlinkClick r:id="rId2"/>
              </a:rPr>
              <a:t>ajolicoeur.wordpress.com/cats</a:t>
            </a:r>
            <a:r>
              <a:rPr lang="ko-KR" altLang="en-US" sz="2000" dirty="0" smtClean="0">
                <a:solidFill>
                  <a:srgbClr val="035AB9"/>
                </a:solidFill>
              </a:rPr>
              <a:t> </a:t>
            </a:r>
            <a:endParaRPr lang="ko-KR" altLang="en-US" sz="2000" dirty="0">
              <a:solidFill>
                <a:srgbClr val="035AB9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60512" y="908720"/>
            <a:ext cx="885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+mn-ea"/>
              </a:rPr>
              <a:t>다양한 </a:t>
            </a:r>
            <a:r>
              <a:rPr lang="en-US" altLang="ko-KR" dirty="0" smtClean="0">
                <a:latin typeface="+mn-ea"/>
              </a:rPr>
              <a:t>GAN </a:t>
            </a:r>
            <a:r>
              <a:rPr lang="ko-KR" altLang="en-US" dirty="0" smtClean="0">
                <a:latin typeface="+mn-ea"/>
              </a:rPr>
              <a:t>알고리즘을 적용하여 고양이의 얼굴 생성하는 사례</a:t>
            </a:r>
            <a:r>
              <a:rPr lang="en-US" altLang="ko-KR" dirty="0" smtClean="0">
                <a:latin typeface="+mn-ea"/>
              </a:rPr>
              <a:t>(Torch</a:t>
            </a:r>
            <a:r>
              <a:rPr lang="ko-KR" altLang="en-US" dirty="0" smtClean="0">
                <a:latin typeface="+mn-ea"/>
              </a:rPr>
              <a:t>로 구현</a:t>
            </a:r>
            <a:r>
              <a:rPr lang="en-US" altLang="ko-KR" dirty="0" smtClean="0">
                <a:latin typeface="+mn-ea"/>
              </a:rPr>
              <a:t>)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40" y="1594946"/>
            <a:ext cx="4413050" cy="442634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43094" y="3454174"/>
            <a:ext cx="43184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35AB9"/>
                </a:solidFill>
                <a:hlinkClick r:id="rId4"/>
              </a:rPr>
              <a:t>https://</a:t>
            </a:r>
            <a:r>
              <a:rPr lang="ko-KR" altLang="en-US" sz="2000" dirty="0" smtClean="0">
                <a:solidFill>
                  <a:srgbClr val="035AB9"/>
                </a:solidFill>
                <a:hlinkClick r:id="rId4"/>
              </a:rPr>
              <a:t>github.com/AlexiaJM/Deep-learning-with-cats</a:t>
            </a:r>
            <a:r>
              <a:rPr lang="ko-KR" altLang="en-US" sz="2000" dirty="0" smtClean="0">
                <a:solidFill>
                  <a:srgbClr val="035AB9"/>
                </a:solidFill>
              </a:rPr>
              <a:t> </a:t>
            </a:r>
            <a:endParaRPr lang="ko-KR" altLang="en-US" sz="2000" dirty="0">
              <a:solidFill>
                <a:srgbClr val="035A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1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(</a:t>
            </a:r>
            <a:r>
              <a:rPr lang="en-US" altLang="ko-KR" dirty="0" err="1"/>
              <a:t>Variational</a:t>
            </a:r>
            <a:r>
              <a:rPr lang="en-US" altLang="ko-KR" dirty="0"/>
              <a:t> Auto-encoder)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20552" y="878419"/>
            <a:ext cx="7548272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GAN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 분석결과에 대한 평가 기준이 불명확한 단점 때문에 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Training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어려움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20552" y="1315577"/>
            <a:ext cx="8424936" cy="64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76213" indent="-176213" latinLnBrk="0"/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VAE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데이터에 원하는 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Attribute(ex. 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성별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머리색</a:t>
            </a:r>
            <a:r>
              <a:rPr lang="en-US" altLang="ko-KR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잠재 변수의 분포를 찾아내고 데이터 셋에 존재하지 않는 자연적인 이미지 생성</a:t>
            </a:r>
            <a:endParaRPr lang="en-US" altLang="ko-KR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20952" y="6109936"/>
            <a:ext cx="5584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https://www.slideshare.net/ssuser06e0c5/variational-autoencoder-76552518</a:t>
            </a:r>
            <a:endParaRPr lang="ko-KR" altLang="en-US" sz="1200" dirty="0"/>
          </a:p>
        </p:txBody>
      </p:sp>
      <p:pic>
        <p:nvPicPr>
          <p:cNvPr id="1026" name="Picture 2" descr="http://www.fastforwardlabs.com/blog-images/miriam/imgs_code/vae.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2" y="2153925"/>
            <a:ext cx="4869433" cy="376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1946411" y="5604317"/>
            <a:ext cx="2125313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Attribute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ko-KR" altLang="en-US" sz="14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잠재변수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분포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28" name="Picture 4" descr="http://www.fastforwardlabs.com/blog-images/miriam/imgs_code/160805_1646_reloaded_latent_784_500_500_2_round_131072_explore_ppf_3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28" y="2502768"/>
            <a:ext cx="3069233" cy="306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08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VAE (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Auto-encoder)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44688" y="5765194"/>
            <a:ext cx="6564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2"/>
              </a:rPr>
              <a:t>https://sites.google.com/site/attribute2image</a:t>
            </a:r>
            <a:r>
              <a:rPr lang="en-US" altLang="ko-KR" sz="2000" dirty="0" smtClean="0">
                <a:hlinkClick r:id="rId2"/>
              </a:rPr>
              <a:t>/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pic>
        <p:nvPicPr>
          <p:cNvPr id="1026" name="Picture 2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" y="1340768"/>
            <a:ext cx="9844901" cy="416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02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Attribute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Image Morphing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21024" y="3068960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</a:t>
            </a:r>
            <a:r>
              <a:rPr lang="ko-KR" altLang="en-US" sz="2400" dirty="0" smtClean="0">
                <a:hlinkClick r:id="rId2"/>
              </a:rPr>
              <a:t>www.youtube.com/watch?v=Hp5qknteQ1o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701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Denoising</a:t>
            </a:r>
            <a:r>
              <a:rPr lang="ko-KR" altLang="en-US" dirty="0" smtClean="0"/>
              <a:t>에 탁월한</a:t>
            </a:r>
            <a:r>
              <a:rPr lang="en-US" altLang="ko-KR" dirty="0" smtClean="0"/>
              <a:t> VAE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340768"/>
            <a:ext cx="8853472" cy="36759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05028" y="5468482"/>
            <a:ext cx="6564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3"/>
              </a:rPr>
              <a:t>https://</a:t>
            </a:r>
            <a:r>
              <a:rPr lang="ko-KR" altLang="en-US" sz="2000" dirty="0" smtClean="0">
                <a:hlinkClick r:id="rId3"/>
              </a:rPr>
              <a:t>github.com/hwalsuklee/tensorflow-mnist-VAE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991687" y="5527111"/>
            <a:ext cx="1713341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TF </a:t>
            </a:r>
            <a:r>
              <a:rPr lang="ko-KR" altLang="en-US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소스</a:t>
            </a:r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(MNIST):</a:t>
            </a:r>
            <a:endParaRPr lang="ko-KR" altLang="en-US" sz="16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2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/ VAE</a:t>
            </a:r>
            <a:r>
              <a:rPr lang="ko-KR" altLang="en-US" dirty="0"/>
              <a:t> </a:t>
            </a:r>
            <a:r>
              <a:rPr lang="ko-KR" altLang="en-US" dirty="0" smtClean="0"/>
              <a:t>구현 방법을 공부하고 싶으면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36976" y="2492896"/>
            <a:ext cx="47805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github.com/wiseodd/generative-models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836712"/>
            <a:ext cx="3456384" cy="519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776294" cy="372258"/>
          </a:xfrm>
        </p:spPr>
        <p:txBody>
          <a:bodyPr/>
          <a:lstStyle/>
          <a:p>
            <a:r>
              <a:rPr lang="en-US" altLang="ko-KR" dirty="0" smtClean="0"/>
              <a:t>Google </a:t>
            </a:r>
            <a:r>
              <a:rPr lang="en-US" altLang="ko-KR" dirty="0" err="1" smtClean="0"/>
              <a:t>Deepmind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Relational Network – </a:t>
            </a:r>
            <a:r>
              <a:rPr lang="ko-KR" altLang="en-US" dirty="0" smtClean="0"/>
              <a:t>인지를 넘어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추론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958623" y="6472056"/>
            <a:ext cx="28814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2"/>
              </a:rPr>
              <a:t>https://</a:t>
            </a:r>
            <a:r>
              <a:rPr lang="ko-KR" altLang="en-US" sz="1400" dirty="0" smtClean="0">
                <a:hlinkClick r:id="rId2"/>
              </a:rPr>
              <a:t>arxiv.org/abs/1706.01427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52108"/>
          <a:stretch/>
        </p:blipFill>
        <p:spPr>
          <a:xfrm>
            <a:off x="632520" y="1828388"/>
            <a:ext cx="7920880" cy="29069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4910008" y="2916085"/>
            <a:ext cx="2352940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오랜지 객체와 모양이 같은 것이 몇 개</a:t>
            </a:r>
            <a:r>
              <a:rPr lang="en-US" altLang="ko-KR" sz="11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1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458235" y="2282705"/>
            <a:ext cx="1256486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100" b="0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녹색 객체는 몇 개</a:t>
            </a:r>
            <a:r>
              <a:rPr lang="en-US" altLang="ko-KR" sz="1100" b="0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100" b="0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086478" y="4514102"/>
            <a:ext cx="2445914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1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파란색 객체와 가장 가까운 객체의 색은</a:t>
            </a:r>
            <a:r>
              <a:rPr lang="en-US" altLang="ko-KR" sz="11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1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4557092" y="3843512"/>
            <a:ext cx="2320880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100" b="0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노란 객체는 위에 있나요 아래 있나요</a:t>
            </a:r>
            <a:r>
              <a:rPr lang="en-US" altLang="ko-KR" sz="1100" b="0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100" b="0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38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51719" y="112474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1719" y="1709809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51719" y="347555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136" y="122807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프레임워크 소개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5135" y="1815565"/>
            <a:ext cx="485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Tensorflow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소개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36" y="240306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딥러닝의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기본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인공신경망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(ANN)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51719" y="464568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5136" y="3001107"/>
            <a:ext cx="5307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신경망 완성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디버깅을 위한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TensorBoard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51719" y="523075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51712" y="3588602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팁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테크닉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451719" y="229487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순서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58797" y="4176097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이미지에 강한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CNN(Convolutional Neural Network)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4766" y="4763592"/>
            <a:ext cx="659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음성인식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챗봇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(NLP)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에 유용한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RNN(Recurrent Neural Network)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1711" y="5351088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최신 알고리즘 소개 </a:t>
            </a:r>
            <a:r>
              <a:rPr lang="en-US" altLang="ko-KR" sz="1600" b="1" dirty="0">
                <a:latin typeface="+mn-ea"/>
              </a:rPr>
              <a:t>/ Warp-up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51719" y="581581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451719" y="406062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51719" y="2879939"/>
            <a:ext cx="670510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/>
          <p:cNvSpPr/>
          <p:nvPr/>
        </p:nvSpPr>
        <p:spPr bwMode="auto">
          <a:xfrm rot="5400000">
            <a:off x="1028564" y="5412353"/>
            <a:ext cx="288032" cy="216024"/>
          </a:xfrm>
          <a:prstGeom prst="triangl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776294" cy="372258"/>
          </a:xfrm>
        </p:spPr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Deepmind</a:t>
            </a:r>
            <a:r>
              <a:rPr lang="ko-KR" altLang="en-US" dirty="0"/>
              <a:t>의 </a:t>
            </a:r>
            <a:r>
              <a:rPr lang="en-US" altLang="ko-KR" dirty="0"/>
              <a:t>Relational Network – </a:t>
            </a:r>
            <a:r>
              <a:rPr lang="ko-KR" altLang="en-US" dirty="0"/>
              <a:t>인지를 넘어 </a:t>
            </a:r>
            <a:r>
              <a:rPr lang="en-US" altLang="ko-KR" dirty="0"/>
              <a:t>‘</a:t>
            </a:r>
            <a:r>
              <a:rPr lang="ko-KR" altLang="en-US" dirty="0"/>
              <a:t>추론</a:t>
            </a:r>
            <a:r>
              <a:rPr lang="en-US" altLang="ko-KR" dirty="0"/>
              <a:t>’</a:t>
            </a:r>
            <a:r>
              <a:rPr lang="ko-KR" altLang="en-US" dirty="0"/>
              <a:t>으로</a:t>
            </a:r>
          </a:p>
        </p:txBody>
      </p:sp>
      <p:pic>
        <p:nvPicPr>
          <p:cNvPr id="2050" name="Picture 2" descr="simple neural network module for relational reason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3" y="1484784"/>
            <a:ext cx="9553575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632520" y="773972"/>
            <a:ext cx="8125353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지금까지의 인공지능은 무엇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(What)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해석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하거나 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＇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 할 수 있었음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atinLnBrk="0">
              <a:lnSpc>
                <a:spcPct val="125000"/>
              </a:lnSpc>
            </a:pP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기계도 인간과 같이 대상의 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관계를 파악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하고 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논리적으로 추론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할 수 있음을 보여주는 혁신적 연구</a:t>
            </a:r>
            <a:endParaRPr lang="ko-KR" altLang="en-US" sz="16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7171855" y="1788001"/>
            <a:ext cx="1367092" cy="25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050" i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(Relation Network)</a:t>
            </a:r>
            <a:endParaRPr lang="ko-KR" altLang="en-US" sz="1050" b="0" i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273050" y="5301208"/>
            <a:ext cx="2354542" cy="74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큰 구체의 왼쪽에 있는</a:t>
            </a:r>
            <a:r>
              <a:rPr lang="en-US" altLang="ko-KR" sz="14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endParaRPr lang="en-US" altLang="ko-KR" sz="1400" kern="0" dirty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ko-KR" altLang="en-US" sz="14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갈색 금속 재질 객체의</a:t>
            </a:r>
            <a:endParaRPr lang="en-US" altLang="ko-KR" sz="140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ko-KR" altLang="en-US" sz="14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왼쪽에 있는 실린더의 크기는</a:t>
            </a:r>
            <a:r>
              <a:rPr lang="en-US" altLang="ko-KR" sz="14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4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86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Reinforcement Learning(</a:t>
            </a:r>
            <a:r>
              <a:rPr lang="ko-KR" altLang="en-US" dirty="0" err="1" smtClean="0"/>
              <a:t>강화학습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568624" y="2422405"/>
            <a:ext cx="8159016" cy="101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 Trial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and Error: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실행하며 자신을 조정해 나감</a:t>
            </a:r>
            <a:endParaRPr lang="en-US" altLang="ko-KR" sz="20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2. Delayed Reward: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여러가지 다른 행동을 시간의 순서로 실행 한 후 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3831" y="1064353"/>
            <a:ext cx="84249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정답은 모르지만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자신이 한 행동에 대한 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"</a:t>
            </a:r>
            <a:r>
              <a:rPr lang="ko-KR" altLang="en-US" sz="2000" dirty="0" smtClean="0">
                <a:solidFill>
                  <a:srgbClr val="C00000"/>
                </a:solidFill>
                <a:latin typeface="+mn-ea"/>
              </a:rPr>
              <a:t>보상</a:t>
            </a:r>
            <a:r>
              <a:rPr lang="en-US" altLang="ko-KR" sz="2000" dirty="0" smtClean="0">
                <a:solidFill>
                  <a:srgbClr val="C00000"/>
                </a:solidFill>
                <a:latin typeface="+mn-ea"/>
              </a:rPr>
              <a:t>(Reward)</a:t>
            </a:r>
            <a:r>
              <a:rPr lang="en-US" altLang="ko-KR" sz="2000" dirty="0" smtClean="0">
                <a:solidFill>
                  <a:srgbClr val="333333"/>
                </a:solidFill>
                <a:latin typeface="+mn-ea"/>
              </a:rPr>
              <a:t>"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을 알 수 있어서 그로부터 학습하는 </a:t>
            </a:r>
            <a:r>
              <a:rPr lang="ko-KR" altLang="en-US" sz="2000" dirty="0" smtClean="0">
                <a:solidFill>
                  <a:srgbClr val="333333"/>
                </a:solidFill>
                <a:latin typeface="+mn-ea"/>
              </a:rPr>
              <a:t>알고리즘</a:t>
            </a:r>
            <a:r>
              <a:rPr lang="en-US" altLang="ko-KR" sz="2000" dirty="0" smtClean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 smtClean="0">
                <a:solidFill>
                  <a:srgbClr val="C00000"/>
                </a:solidFill>
                <a:latin typeface="+mn-ea"/>
              </a:rPr>
              <a:t>자동제어</a:t>
            </a:r>
            <a:r>
              <a:rPr lang="ko-KR" altLang="en-US" sz="2000" dirty="0" smtClean="0">
                <a:solidFill>
                  <a:srgbClr val="333333"/>
                </a:solidFill>
                <a:latin typeface="+mn-ea"/>
              </a:rPr>
              <a:t> 분야에 주도 활용</a:t>
            </a:r>
            <a:r>
              <a:rPr lang="en-US" altLang="ko-KR" sz="2000" dirty="0" smtClean="0">
                <a:solidFill>
                  <a:srgbClr val="333333"/>
                </a:solidFill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098" name="Picture 2" descr="https://dnddnjs.gitbooks.io/rl/content/69683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4013706"/>
            <a:ext cx="2356377" cy="170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192" y="4090140"/>
            <a:ext cx="2614821" cy="1609120"/>
          </a:xfrm>
          <a:prstGeom prst="rect">
            <a:avLst/>
          </a:prstGeom>
        </p:spPr>
      </p:pic>
      <p:pic>
        <p:nvPicPr>
          <p:cNvPr id="4102" name="Picture 6" descr="reinforcement learning self driving car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865" y="4013706"/>
            <a:ext cx="2592287" cy="17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 bwMode="auto">
          <a:xfrm>
            <a:off x="488504" y="2527180"/>
            <a:ext cx="911337" cy="814621"/>
          </a:xfrm>
          <a:prstGeom prst="ellipse">
            <a:avLst/>
          </a:prstGeom>
          <a:noFill/>
          <a:ln w="19050" cap="flat" cmpd="sng" algn="ctr">
            <a:solidFill>
              <a:srgbClr val="2F8DCA"/>
            </a:solidFill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b="1" i="0" u="none" strike="noStrike" cap="none" normalizeH="0" baseline="0" smtClean="0">
                <a:ln>
                  <a:noFill/>
                </a:ln>
                <a:solidFill>
                  <a:srgbClr val="035AB9"/>
                </a:solidFill>
                <a:effectLst/>
                <a:latin typeface="+mn-ea"/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40408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5832078" cy="372258"/>
          </a:xfrm>
        </p:spPr>
        <p:txBody>
          <a:bodyPr/>
          <a:lstStyle/>
          <a:p>
            <a:r>
              <a:rPr lang="en-US" altLang="ko-KR" dirty="0" smtClean="0"/>
              <a:t>Reinforcement Learning(</a:t>
            </a:r>
            <a:r>
              <a:rPr lang="ko-KR" altLang="en-US" dirty="0" err="1" smtClean="0"/>
              <a:t>강화학습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기본 원리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6" y="1196752"/>
            <a:ext cx="6413727" cy="48525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 flipH="1">
            <a:off x="4160912" y="3356992"/>
            <a:ext cx="674361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200" b="1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지연된</a:t>
            </a:r>
            <a:endParaRPr lang="ko-KR" altLang="en-US" sz="12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 flipH="1">
            <a:off x="4376936" y="1992010"/>
            <a:ext cx="1224136" cy="341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1600" b="1" kern="0" dirty="0" smtClean="0">
                <a:latin typeface="+mn-ea"/>
              </a:rPr>
              <a:t>Agent</a:t>
            </a:r>
            <a:endParaRPr lang="ko-KR" altLang="en-US" sz="1600" b="1" kern="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 flipH="1">
            <a:off x="4817652" y="3010492"/>
            <a:ext cx="674361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200" b="1" i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09184" y="6449381"/>
            <a:ext cx="2951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https://brunch.co.kr/@kakao-it/73</a:t>
            </a:r>
          </a:p>
        </p:txBody>
      </p:sp>
    </p:spTree>
    <p:extLst>
      <p:ext uri="{BB962C8B-B14F-4D97-AF65-F5344CB8AC3E}">
        <p14:creationId xmlns:p14="http://schemas.microsoft.com/office/powerpoint/2010/main" val="1407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56" y="2104392"/>
            <a:ext cx="2248546" cy="295568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622287" cy="372258"/>
          </a:xfrm>
        </p:spPr>
        <p:txBody>
          <a:bodyPr/>
          <a:lstStyle/>
          <a:p>
            <a:r>
              <a:rPr lang="en-US" altLang="ko-KR" dirty="0" smtClean="0"/>
              <a:t>‘Deep Q Learning (DQN)’ by DeepMind (2013, 2015)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270601" y="1700661"/>
            <a:ext cx="9441050" cy="3816571"/>
            <a:chOff x="344488" y="1556718"/>
            <a:chExt cx="9441050" cy="3816571"/>
          </a:xfrm>
        </p:grpSpPr>
        <p:pic>
          <p:nvPicPr>
            <p:cNvPr id="2050" name="Picture 2" descr="mod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88" y="1556718"/>
              <a:ext cx="6360952" cy="3816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best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9224" y="2780928"/>
              <a:ext cx="2816314" cy="1584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 bwMode="auto">
          <a:xfrm>
            <a:off x="344488" y="763365"/>
            <a:ext cx="9034256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강화학습은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신경망보다 역사가 더 오래 되었음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 방법에 한계가 많아 아무도 관심을 갖고 있지 않던 분야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6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25000"/>
              </a:lnSpc>
            </a:pPr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DeepMind</a:t>
            </a:r>
            <a:r>
              <a:rPr lang="ko-KR" altLang="en-US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</a:t>
            </a:r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Nature</a:t>
            </a:r>
            <a:r>
              <a:rPr lang="ko-KR" altLang="en-US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지에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DQN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알고리즘 발표하며 세상을 놀라게 함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Atari Game</a:t>
            </a:r>
            <a:endParaRPr lang="ko-KR" altLang="en-US" sz="16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18775" y="5849121"/>
            <a:ext cx="593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35AB9"/>
                </a:solidFill>
                <a:latin typeface="+mn-ea"/>
              </a:rPr>
              <a:t>DQN</a:t>
            </a:r>
            <a:r>
              <a:rPr lang="ko-KR" altLang="en-US" dirty="0" smtClean="0">
                <a:solidFill>
                  <a:srgbClr val="035AB9"/>
                </a:solidFill>
                <a:latin typeface="+mn-ea"/>
              </a:rPr>
              <a:t> 실행해 보기</a:t>
            </a:r>
            <a:r>
              <a:rPr lang="en-US" altLang="ko-KR" dirty="0" smtClean="0">
                <a:solidFill>
                  <a:srgbClr val="035AB9"/>
                </a:solidFill>
                <a:latin typeface="+mn-ea"/>
              </a:rPr>
              <a:t>: </a:t>
            </a:r>
            <a:r>
              <a:rPr lang="ko-KR" altLang="en-US" dirty="0" smtClean="0">
                <a:solidFill>
                  <a:srgbClr val="035AB9"/>
                </a:solidFill>
                <a:latin typeface="+mn-ea"/>
                <a:hlinkClick r:id="rId5"/>
              </a:rPr>
              <a:t>http</a:t>
            </a:r>
            <a:r>
              <a:rPr lang="ko-KR" altLang="en-US" dirty="0">
                <a:solidFill>
                  <a:srgbClr val="035AB9"/>
                </a:solidFill>
                <a:latin typeface="+mn-ea"/>
                <a:hlinkClick r:id="rId5"/>
              </a:rPr>
              <a:t>://</a:t>
            </a:r>
            <a:r>
              <a:rPr lang="ko-KR" altLang="en-US" dirty="0" smtClean="0">
                <a:solidFill>
                  <a:srgbClr val="035AB9"/>
                </a:solidFill>
                <a:latin typeface="+mn-ea"/>
                <a:hlinkClick r:id="rId5"/>
              </a:rPr>
              <a:t>solarisailab.com/archives/222</a:t>
            </a:r>
            <a:r>
              <a:rPr lang="ko-KR" altLang="en-US" dirty="0" smtClean="0">
                <a:solidFill>
                  <a:srgbClr val="035AB9"/>
                </a:solidFill>
                <a:latin typeface="+mn-ea"/>
              </a:rPr>
              <a:t> </a:t>
            </a:r>
            <a:endParaRPr lang="ko-KR" altLang="en-US" dirty="0">
              <a:solidFill>
                <a:srgbClr val="035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75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568382" cy="372258"/>
          </a:xfrm>
        </p:spPr>
        <p:txBody>
          <a:bodyPr/>
          <a:lstStyle/>
          <a:p>
            <a:r>
              <a:rPr lang="en-US" altLang="ko-KR" dirty="0" err="1" smtClean="0"/>
              <a:t>Deepmind’s</a:t>
            </a:r>
            <a:r>
              <a:rPr lang="en-US" altLang="ko-KR" dirty="0" smtClean="0"/>
              <a:t> Atari Game (Reinforcement Learning)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52600" y="3068960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hlinkClick r:id="rId2"/>
              </a:rPr>
              <a:t>https://</a:t>
            </a:r>
            <a:r>
              <a:rPr lang="ko-KR" altLang="en-US" sz="2400" dirty="0" smtClean="0">
                <a:hlinkClick r:id="rId2"/>
              </a:rPr>
              <a:t>www.youtube.com/watch?v=V1eYniJ0Rnk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547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DQN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Play </a:t>
            </a:r>
            <a:r>
              <a:rPr lang="ko-KR" altLang="en-US" dirty="0" smtClean="0"/>
              <a:t>수준</a:t>
            </a:r>
            <a:endParaRPr lang="ko-KR" altLang="en-US" dirty="0"/>
          </a:p>
        </p:txBody>
      </p:sp>
      <p:pic>
        <p:nvPicPr>
          <p:cNvPr id="5122" name="Picture 2" descr="dqn leve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980728"/>
            <a:ext cx="4105790" cy="515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4736976" y="1196752"/>
            <a:ext cx="4924255" cy="2003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DeepMind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Reward</a:t>
            </a:r>
            <a:r>
              <a:rPr lang="ko-KR" altLang="en-US" sz="16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측정이 쉽고 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Control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용이한</a:t>
            </a:r>
            <a:endParaRPr lang="en-US" altLang="ko-KR" sz="16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비디오 게임 분야에 </a:t>
            </a:r>
            <a:r>
              <a:rPr lang="ko-KR" altLang="en-US" sz="16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강화학습</a:t>
            </a:r>
            <a:r>
              <a:rPr lang="ko-KR" altLang="en-US" sz="16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처음으로 실험함</a:t>
            </a:r>
            <a:endParaRPr lang="en-US" altLang="ko-KR" sz="16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똑같은 알고리즘으로 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Atari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여러가지 게임을 학습시켜</a:t>
            </a:r>
            <a:endParaRPr lang="en-US" altLang="ko-KR" sz="16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200000"/>
              </a:lnSpc>
            </a:pPr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인간의 능력을 능가하는 결과 확인함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169025" y="3908088"/>
            <a:ext cx="4492206" cy="1224136"/>
            <a:chOff x="5169025" y="3968225"/>
            <a:chExt cx="4492206" cy="1224136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5169025" y="3968225"/>
              <a:ext cx="4248472" cy="122413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304747" y="4490561"/>
              <a:ext cx="396044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hlinkClick r:id="rId3"/>
                </a:rPr>
                <a:t>https://</a:t>
              </a:r>
              <a:r>
                <a:rPr lang="ko-KR" altLang="en-US" sz="1600" dirty="0" smtClean="0">
                  <a:hlinkClick r:id="rId3"/>
                </a:rPr>
                <a:t>www.youtube.com/watch?v=8Z2eLTSCuBk</a:t>
              </a:r>
              <a:r>
                <a:rPr lang="ko-KR" altLang="en-US" sz="1600" dirty="0" smtClean="0"/>
                <a:t> </a:t>
              </a:r>
              <a:r>
                <a:rPr lang="en-US" altLang="ko-KR" sz="1200" dirty="0" smtClean="0"/>
                <a:t>(51:18)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5304747" y="4149080"/>
              <a:ext cx="4356484" cy="34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600" b="1" kern="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데미스</a:t>
              </a:r>
              <a:r>
                <a:rPr lang="en-US" altLang="ko-KR" sz="16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600" b="1" kern="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하사비스의</a:t>
              </a:r>
              <a:r>
                <a:rPr lang="ko-KR" altLang="en-US" sz="16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카이스트 강연</a:t>
              </a:r>
              <a:r>
                <a:rPr lang="ko-KR" altLang="en-US" sz="1600" b="1" kern="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6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참조</a:t>
              </a:r>
              <a:r>
                <a:rPr lang="en-US" altLang="ko-KR" sz="16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(2016.3)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71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912198" cy="372258"/>
          </a:xfrm>
        </p:spPr>
        <p:txBody>
          <a:bodyPr/>
          <a:lstStyle/>
          <a:p>
            <a:r>
              <a:rPr lang="en-US" altLang="ko-KR" dirty="0" err="1" smtClean="0"/>
              <a:t>Deepmind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Google </a:t>
            </a:r>
            <a:r>
              <a:rPr lang="ko-KR" altLang="en-US" dirty="0" smtClean="0"/>
              <a:t>데이터센터 </a:t>
            </a:r>
            <a:r>
              <a:rPr lang="ko-KR" altLang="en-US" dirty="0" err="1" smtClean="0"/>
              <a:t>냉방비</a:t>
            </a:r>
            <a:r>
              <a:rPr lang="ko-KR" altLang="en-US" dirty="0" smtClean="0"/>
              <a:t> </a:t>
            </a:r>
            <a:r>
              <a:rPr lang="en-US" altLang="ko-KR" dirty="0" smtClean="0"/>
              <a:t>40% </a:t>
            </a:r>
            <a:r>
              <a:rPr lang="ko-KR" altLang="en-US" dirty="0" smtClean="0"/>
              <a:t>절감</a:t>
            </a:r>
            <a:endParaRPr lang="ko-KR" altLang="en-US" dirty="0"/>
          </a:p>
        </p:txBody>
      </p:sp>
      <p:pic>
        <p:nvPicPr>
          <p:cNvPr id="3074" name="Picture 2" descr="https://storage.googleapis.com/deepmind-live-cms-alt/images/DC_PUE.width-400_FivAGq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71" y="2420888"/>
            <a:ext cx="7543695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704526" y="846560"/>
            <a:ext cx="8461983" cy="9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온도와 전력 데이터를 실시간으로 반영해 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Fan, </a:t>
            </a:r>
            <a:r>
              <a:rPr lang="ko-KR" altLang="en-US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냉각시스템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창문 등 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120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변수를 조정하는</a:t>
            </a:r>
            <a:endParaRPr lang="en-US" altLang="ko-KR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적응형</a:t>
            </a:r>
            <a:r>
              <a:rPr lang="ko-KR" altLang="en-US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시스템 개발</a:t>
            </a:r>
            <a:r>
              <a:rPr lang="en-US" altLang="ko-KR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전력소모 </a:t>
            </a:r>
            <a:r>
              <a:rPr lang="en-US" altLang="ko-KR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15% </a:t>
            </a:r>
            <a:r>
              <a:rPr lang="ko-KR" altLang="en-US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절감</a:t>
            </a:r>
          </a:p>
        </p:txBody>
      </p:sp>
    </p:spTree>
    <p:extLst>
      <p:ext uri="{BB962C8B-B14F-4D97-AF65-F5344CB8AC3E}">
        <p14:creationId xmlns:p14="http://schemas.microsoft.com/office/powerpoint/2010/main" val="104648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Policy Gradient: </a:t>
            </a:r>
            <a:r>
              <a:rPr lang="ko-KR" altLang="en-US" dirty="0" smtClean="0"/>
              <a:t>강화 학습 분야 </a:t>
            </a:r>
            <a:r>
              <a:rPr lang="en-US" altLang="ko-KR" dirty="0" smtClean="0"/>
              <a:t>Hot!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05128" y="6453336"/>
            <a:ext cx="3411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http://karpathy.github.io/2016/05/31/rl/</a:t>
            </a:r>
          </a:p>
        </p:txBody>
      </p:sp>
      <p:pic>
        <p:nvPicPr>
          <p:cNvPr id="7170" name="Picture 2" descr="http://karpathy.github.io/assets/rl/polic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1674867"/>
            <a:ext cx="3600400" cy="16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karpathy.github.io/assets/rl/episod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80" y="3501008"/>
            <a:ext cx="7029395" cy="269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karpathy.github.io/assets/rl/po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1884939"/>
            <a:ext cx="2520280" cy="135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2113412" y="1582254"/>
            <a:ext cx="1142672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Pong Game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449243" y="791575"/>
            <a:ext cx="9295545" cy="61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DQN</a:t>
            </a:r>
            <a:r>
              <a:rPr lang="ko-KR" altLang="en-US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 </a:t>
            </a:r>
            <a:r>
              <a:rPr lang="ko-KR" altLang="en-US" sz="17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보상값</a:t>
            </a:r>
            <a:r>
              <a:rPr lang="en-US" altLang="ko-KR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(Reward)</a:t>
            </a:r>
            <a:r>
              <a:rPr lang="ko-KR" altLang="en-US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기반으로 </a:t>
            </a:r>
            <a:r>
              <a:rPr lang="en-US" altLang="ko-KR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Q</a:t>
            </a:r>
            <a:r>
              <a:rPr lang="ko-KR" altLang="en-US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라는 </a:t>
            </a:r>
            <a:r>
              <a:rPr lang="en-US" altLang="ko-KR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Model</a:t>
            </a:r>
            <a:r>
              <a:rPr lang="ko-KR" altLang="en-US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학습시키는 반면</a:t>
            </a:r>
            <a:r>
              <a:rPr lang="en-US" altLang="ko-KR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(Value-based), </a:t>
            </a:r>
          </a:p>
          <a:p>
            <a:pPr latinLnBrk="0"/>
            <a:r>
              <a:rPr lang="en-US" altLang="ko-KR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Policy Gradient</a:t>
            </a:r>
            <a:r>
              <a:rPr lang="ko-KR" altLang="en-US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Model</a:t>
            </a:r>
            <a:r>
              <a:rPr lang="ko-KR" altLang="en-US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아닌 정책</a:t>
            </a:r>
            <a:r>
              <a:rPr lang="en-US" altLang="ko-KR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(Policy) </a:t>
            </a:r>
            <a:r>
              <a:rPr lang="ko-KR" altLang="en-US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자체를 학습함</a:t>
            </a:r>
            <a:r>
              <a:rPr lang="en-US" altLang="ko-KR" sz="17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7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Action</a:t>
            </a:r>
            <a:r>
              <a:rPr lang="ko-KR" altLang="en-US" sz="17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여러 개</a:t>
            </a:r>
            <a:r>
              <a:rPr lang="en-US" altLang="ko-KR" sz="17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7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연속적일 경우 효과적</a:t>
            </a:r>
            <a:r>
              <a:rPr lang="en-US" altLang="ko-KR" sz="17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7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8208068" y="268755"/>
            <a:ext cx="1363886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200" kern="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정책 가치 네트워크</a:t>
            </a:r>
            <a:endParaRPr lang="ko-KR" altLang="en-US" sz="1200" b="0" kern="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88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Policy Gradient</a:t>
            </a:r>
            <a:r>
              <a:rPr lang="ko-KR" altLang="en-US" dirty="0" smtClean="0"/>
              <a:t>의 대표 사례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AlphaGo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4488" y="3604954"/>
            <a:ext cx="9057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 기반으로 </a:t>
            </a:r>
            <a:r>
              <a:rPr lang="en-US" altLang="ko-KR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Self-Play: </a:t>
            </a:r>
            <a:r>
              <a:rPr lang="en-US" altLang="ko-KR" sz="2000" b="1" u="sng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Policy </a:t>
            </a:r>
            <a:r>
              <a:rPr lang="en-US" altLang="ko-KR" sz="2000" b="1" u="sng" dirty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Gradient </a:t>
            </a:r>
            <a:r>
              <a:rPr lang="en-US" altLang="ko-KR" sz="2000" b="1" dirty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with Monte-Carlo Tree Search</a:t>
            </a:r>
            <a:endParaRPr lang="ko-KR" altLang="en-US" sz="2000" b="1" dirty="0">
              <a:solidFill>
                <a:srgbClr val="035AB9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33120" y="6453336"/>
            <a:ext cx="3682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http://www.modulabs.co.kr/RL_library/3305</a:t>
            </a:r>
          </a:p>
        </p:txBody>
      </p:sp>
      <p:pic>
        <p:nvPicPr>
          <p:cNvPr id="2050" name="Picture 2" descr="http://sanghyukchun.github.io/images/post/97-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2"/>
          <a:stretch/>
        </p:blipFill>
        <p:spPr bwMode="auto">
          <a:xfrm>
            <a:off x="2288704" y="1052737"/>
            <a:ext cx="493254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896031" y="6117083"/>
            <a:ext cx="3819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https://www.slideshare.net/zenithon/alphago</a:t>
            </a:r>
          </a:p>
        </p:txBody>
      </p:sp>
      <p:pic>
        <p:nvPicPr>
          <p:cNvPr id="2052" name="Picture 4" descr="http://sanghyukchun.github.io/images/post/97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4222683"/>
            <a:ext cx="3657827" cy="17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44488" y="764704"/>
            <a:ext cx="5040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바둑 </a:t>
            </a:r>
            <a:r>
              <a:rPr lang="ko-KR" altLang="en-US" sz="2000" b="1" dirty="0" err="1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기보</a:t>
            </a:r>
            <a:r>
              <a:rPr lang="ko-KR" altLang="en-US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학습 </a:t>
            </a:r>
            <a:r>
              <a:rPr lang="en-US" altLang="ko-KR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(CNN</a:t>
            </a:r>
            <a:r>
              <a:rPr lang="ko-KR" altLang="en-US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 </a:t>
            </a:r>
            <a:r>
              <a:rPr lang="ko-KR" altLang="en-US" sz="2000" b="1" dirty="0" err="1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기보</a:t>
            </a:r>
            <a:r>
              <a:rPr lang="ko-KR" altLang="en-US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학습</a:t>
            </a:r>
            <a:r>
              <a:rPr lang="en-US" altLang="ko-KR" sz="2000" b="1" dirty="0" smtClean="0">
                <a:solidFill>
                  <a:srgbClr val="035AB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dirty="0">
              <a:solidFill>
                <a:srgbClr val="035A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 AI Gym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224" y="1003057"/>
            <a:ext cx="2664296" cy="548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704528" y="918568"/>
            <a:ext cx="5557342" cy="9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게임을 통해 </a:t>
            </a:r>
            <a:r>
              <a:rPr lang="ko-KR" altLang="en-US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강화학습을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할 수 있는 오픈소스 프레임워크</a:t>
            </a:r>
            <a:endParaRPr lang="en-US" altLang="ko-KR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Tensorflow</a:t>
            </a:r>
            <a:r>
              <a:rPr lang="en-US" altLang="ko-KR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Torch </a:t>
            </a:r>
            <a:r>
              <a:rPr lang="ko-KR" altLang="en-US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 지원</a:t>
            </a:r>
            <a:endParaRPr lang="en-US" altLang="ko-KR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63" y="2132856"/>
            <a:ext cx="6520512" cy="391230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7082822" y="6457153"/>
            <a:ext cx="2550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hlinkClick r:id="rId4"/>
              </a:rPr>
              <a:t>https://gym.openai.com</a:t>
            </a:r>
            <a:r>
              <a:rPr lang="ko-KR" altLang="en-US" sz="1600" dirty="0" smtClean="0">
                <a:hlinkClick r:id="rId4"/>
              </a:rPr>
              <a:t>/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513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deepColor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09069" y="792008"/>
            <a:ext cx="3963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hlinkClick r:id="rId2"/>
              </a:rPr>
              <a:t>http://color.kvfrans.com</a:t>
            </a:r>
            <a:r>
              <a:rPr lang="ko-KR" altLang="en-US" sz="2400" b="1" dirty="0" smtClean="0">
                <a:hlinkClick r:id="rId2"/>
              </a:rPr>
              <a:t>/</a:t>
            </a:r>
            <a:r>
              <a:rPr lang="ko-KR" altLang="en-US" sz="2400" b="1" dirty="0" smtClean="0"/>
              <a:t> </a:t>
            </a:r>
            <a:endParaRPr lang="ko-KR" altLang="en-US" sz="24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6" y="1556792"/>
            <a:ext cx="6840760" cy="45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Baxter Robot </a:t>
            </a:r>
            <a:r>
              <a:rPr lang="ko-KR" altLang="en-US" dirty="0" smtClean="0"/>
              <a:t>적용 사례</a:t>
            </a:r>
            <a:endParaRPr lang="ko-KR" altLang="en-US" dirty="0"/>
          </a:p>
        </p:txBody>
      </p:sp>
      <p:pic>
        <p:nvPicPr>
          <p:cNvPr id="1026" name="Picture 2" descr="deep q learn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132856"/>
            <a:ext cx="8712968" cy="384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xter robot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116633"/>
            <a:ext cx="2343575" cy="175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48544" y="1268760"/>
            <a:ext cx="5688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</a:t>
            </a:r>
            <a:r>
              <a:rPr lang="ko-KR" altLang="en-US" dirty="0" smtClean="0">
                <a:hlinkClick r:id="rId5"/>
              </a:rPr>
              <a:t>www.youtube.com/watch?v=32y3_iyHpBc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2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미래는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3009069" y="2348880"/>
            <a:ext cx="3039025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32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Google </a:t>
            </a:r>
            <a:r>
              <a:rPr lang="en-US" altLang="ko-KR" sz="3200" b="1" kern="0" dirty="0" err="1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AutoML</a:t>
            </a:r>
            <a:endParaRPr lang="ko-KR" altLang="en-US" sz="3200" b="1" kern="0" dirty="0" smtClean="0">
              <a:solidFill>
                <a:srgbClr val="2F8DC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011379" y="3717032"/>
            <a:ext cx="3396494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32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Lifelong Learning</a:t>
            </a:r>
            <a:endParaRPr lang="ko-KR" altLang="en-US" sz="3200" b="1" kern="0" dirty="0" smtClean="0">
              <a:solidFill>
                <a:srgbClr val="2F8DC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90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pic>
        <p:nvPicPr>
          <p:cNvPr id="4098" name="Picture 2" descr="google automl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9" t="8572" r="13160" b="10000"/>
          <a:stretch/>
        </p:blipFill>
        <p:spPr bwMode="auto">
          <a:xfrm>
            <a:off x="2288704" y="1844824"/>
            <a:ext cx="5184576" cy="343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408" y="78396"/>
            <a:ext cx="1045023" cy="4355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1424608" y="804367"/>
            <a:ext cx="5964505" cy="82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25000"/>
              </a:lnSpc>
            </a:pPr>
            <a:r>
              <a:rPr lang="en-US" altLang="ko-KR" sz="2000" b="1" kern="0" dirty="0" smtClean="0">
                <a:latin typeface="+mn-ea"/>
              </a:rPr>
              <a:t>- </a:t>
            </a:r>
            <a:r>
              <a:rPr lang="ko-KR" altLang="en-US" sz="2000" b="1" kern="0" dirty="0" smtClean="0">
                <a:latin typeface="+mn-ea"/>
              </a:rPr>
              <a:t>부족한 </a:t>
            </a:r>
            <a:r>
              <a:rPr lang="ko-KR" altLang="en-US" sz="2000" b="1" kern="0" dirty="0" err="1" smtClean="0">
                <a:latin typeface="+mn-ea"/>
              </a:rPr>
              <a:t>딥러닝</a:t>
            </a:r>
            <a:r>
              <a:rPr lang="ko-KR" altLang="en-US" sz="2000" b="1" kern="0" dirty="0" smtClean="0">
                <a:latin typeface="+mn-ea"/>
              </a:rPr>
              <a:t> 전문가의 대안으로 만든 프로젝트</a:t>
            </a:r>
            <a:endParaRPr lang="en-US" altLang="ko-KR" sz="2000" b="1" kern="0" dirty="0" smtClean="0">
              <a:latin typeface="+mn-ea"/>
            </a:endParaRPr>
          </a:p>
          <a:p>
            <a:pPr latinLnBrk="0">
              <a:lnSpc>
                <a:spcPct val="125000"/>
              </a:lnSpc>
            </a:pPr>
            <a:r>
              <a:rPr lang="en-US" altLang="ko-KR" sz="2000" b="1" kern="0" dirty="0" smtClean="0">
                <a:latin typeface="+mn-ea"/>
              </a:rPr>
              <a:t>- Hyper Parameter </a:t>
            </a:r>
            <a:r>
              <a:rPr lang="ko-KR" altLang="en-US" sz="2000" b="1" kern="0" dirty="0" smtClean="0">
                <a:latin typeface="+mn-ea"/>
              </a:rPr>
              <a:t>튜닝 목적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08584" y="5517232"/>
            <a:ext cx="7137903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400" b="1" kern="0" dirty="0" smtClean="0">
                <a:solidFill>
                  <a:srgbClr val="2F8DCA"/>
                </a:solidFill>
                <a:latin typeface="+mn-ea"/>
              </a:rPr>
              <a:t>아직까지는</a:t>
            </a:r>
            <a:r>
              <a:rPr lang="en-US" altLang="ko-KR" sz="2400" b="1" kern="0" dirty="0" smtClean="0">
                <a:solidFill>
                  <a:srgbClr val="2F8DCA"/>
                </a:solidFill>
                <a:latin typeface="+mn-ea"/>
              </a:rPr>
              <a:t> 800 GPU</a:t>
            </a:r>
            <a:r>
              <a:rPr lang="ko-KR" altLang="en-US" sz="2400" b="1" kern="0" dirty="0" smtClean="0">
                <a:solidFill>
                  <a:srgbClr val="2F8DCA"/>
                </a:solidFill>
                <a:latin typeface="+mn-ea"/>
              </a:rPr>
              <a:t>로 몇주간 실행해야하는 수준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78913" y="6406116"/>
            <a:ext cx="2492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+mn-ea"/>
              </a:rPr>
              <a:t>http://techm.kr/bbs/?t=154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90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Lifelong Machine Learning (LML)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3009069" y="2492896"/>
            <a:ext cx="3601678" cy="188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latin typeface="+mn-ea"/>
              </a:rPr>
              <a:t>- Complex Adaptive System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latin typeface="+mn-ea"/>
              </a:rPr>
              <a:t>- Perception-Action Cycle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latin typeface="+mn-ea"/>
              </a:rPr>
              <a:t>- Predictive Coding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latin typeface="+mn-ea"/>
              </a:rPr>
              <a:t>- Transfer Learning </a:t>
            </a:r>
            <a:r>
              <a:rPr lang="ko-KR" altLang="en-US" sz="2000" b="1" kern="0" dirty="0" smtClean="0">
                <a:latin typeface="+mn-ea"/>
              </a:rPr>
              <a:t>등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51422" y="972238"/>
            <a:ext cx="9072438" cy="95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000" kern="0" dirty="0" smtClean="0">
                <a:latin typeface="+mn-ea"/>
              </a:rPr>
              <a:t>매우 다양한 도메인을 수용할 수 있으며</a:t>
            </a:r>
            <a:r>
              <a:rPr lang="en-US" altLang="ko-KR" sz="2000" kern="0" dirty="0" smtClean="0">
                <a:latin typeface="+mn-ea"/>
              </a:rPr>
              <a:t>, ‘</a:t>
            </a:r>
            <a:r>
              <a:rPr lang="ko-KR" altLang="en-US" sz="2000" kern="0" dirty="0" smtClean="0">
                <a:latin typeface="+mn-ea"/>
              </a:rPr>
              <a:t>인간의 일생</a:t>
            </a:r>
            <a:r>
              <a:rPr lang="en-US" altLang="ko-KR" sz="2000" kern="0" dirty="0" smtClean="0">
                <a:latin typeface="+mn-ea"/>
              </a:rPr>
              <a:t>＇</a:t>
            </a:r>
            <a:r>
              <a:rPr lang="ko-KR" altLang="en-US" sz="2000" kern="0" dirty="0" smtClean="0">
                <a:latin typeface="+mn-ea"/>
              </a:rPr>
              <a:t>과 같은 장기간의 다양한 패턴을</a:t>
            </a:r>
            <a:r>
              <a:rPr lang="en-US" altLang="ko-KR" sz="2000" kern="0" dirty="0" smtClean="0">
                <a:latin typeface="+mn-ea"/>
              </a:rPr>
              <a:t> </a:t>
            </a:r>
            <a:r>
              <a:rPr lang="ko-KR" altLang="en-US" sz="2000" kern="0" dirty="0" smtClean="0">
                <a:latin typeface="+mn-ea"/>
              </a:rPr>
              <a:t>쉬지않고 지속적으로 학습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8464" y="6021288"/>
            <a:ext cx="8300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2"/>
              </a:rPr>
              <a:t>https://</a:t>
            </a:r>
            <a:r>
              <a:rPr lang="ko-KR" altLang="en-US" sz="1400" dirty="0" smtClean="0">
                <a:hlinkClick r:id="rId2"/>
              </a:rPr>
              <a:t>pdfs.semanticscholar.org/5776/d0fea69d826519ee3649f620e8755a490efe.pdf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92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5760070" cy="372258"/>
          </a:xfrm>
        </p:spPr>
        <p:txBody>
          <a:bodyPr/>
          <a:lstStyle/>
          <a:p>
            <a:r>
              <a:rPr lang="en-US" altLang="ko-KR" dirty="0" smtClean="0"/>
              <a:t>Warp-up: Deep Learning</a:t>
            </a:r>
            <a:r>
              <a:rPr lang="ko-KR" altLang="en-US" dirty="0" smtClean="0"/>
              <a:t>으로 할 수 있는 일 들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60512" y="3531526"/>
            <a:ext cx="4176464" cy="2633300"/>
            <a:chOff x="560512" y="3531526"/>
            <a:chExt cx="4176464" cy="2633300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560512" y="3531526"/>
              <a:ext cx="4176464" cy="26333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694115" y="4899333"/>
              <a:ext cx="2090047" cy="833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400" b="1" i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Unsupervised</a:t>
              </a:r>
            </a:p>
            <a:p>
              <a:pPr latinLnBrk="0"/>
              <a:r>
                <a:rPr lang="en-US" altLang="ko-KR" sz="2400" b="1" i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Learning</a:t>
              </a:r>
              <a:endParaRPr lang="ko-KR" altLang="en-US" sz="24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3899568" y="5009010"/>
              <a:ext cx="480632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GAN</a:t>
              </a:r>
              <a:endParaRPr lang="ko-KR" altLang="en-US" sz="11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3900977" y="5402554"/>
              <a:ext cx="454984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VAE</a:t>
              </a:r>
              <a:endParaRPr lang="ko-KR" altLang="en-US" sz="11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734332" y="3531526"/>
            <a:ext cx="4176464" cy="2633300"/>
            <a:chOff x="4734332" y="3531526"/>
            <a:chExt cx="4176464" cy="2633300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4734332" y="3531526"/>
              <a:ext cx="4176464" cy="26333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4885697" y="4941168"/>
              <a:ext cx="2231111" cy="833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400" b="1" i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Reinforcement</a:t>
              </a:r>
            </a:p>
            <a:p>
              <a:pPr latinLnBrk="0"/>
              <a:r>
                <a:rPr lang="en-US" altLang="ko-KR" sz="2400" b="1" i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Learning</a:t>
              </a:r>
              <a:endParaRPr lang="ko-KR" altLang="en-US" sz="24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8251541" y="5011546"/>
              <a:ext cx="496662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DQN</a:t>
              </a:r>
              <a:endParaRPr lang="ko-KR" altLang="en-US" sz="11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7601226" y="5364648"/>
              <a:ext cx="1160306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Policy</a:t>
              </a:r>
              <a:r>
                <a:rPr lang="ko-KR" altLang="en-US" sz="1100" kern="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11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Gradient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60512" y="948380"/>
            <a:ext cx="8350284" cy="2593640"/>
            <a:chOff x="560512" y="948380"/>
            <a:chExt cx="8350284" cy="2593640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560512" y="985497"/>
              <a:ext cx="8350284" cy="255652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689710" y="1658540"/>
              <a:ext cx="3941044" cy="17571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4820488" y="1658540"/>
              <a:ext cx="3941044" cy="17571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 bwMode="auto">
            <a:xfrm>
              <a:off x="794084" y="1778130"/>
              <a:ext cx="1998676" cy="710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Convolutional</a:t>
              </a:r>
            </a:p>
            <a:p>
              <a:pPr latinLnBrk="0"/>
              <a:r>
                <a:rPr lang="en-US" altLang="ko-KR" sz="2000" b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Neural Network</a:t>
              </a:r>
              <a:endParaRPr lang="ko-KR" altLang="en-US" sz="20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4898540" y="1757729"/>
              <a:ext cx="1998676" cy="710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Recurrent</a:t>
              </a:r>
            </a:p>
            <a:p>
              <a:pPr latinLnBrk="0"/>
              <a:r>
                <a:rPr lang="en-US" altLang="ko-KR" sz="2000" b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Neural Network</a:t>
              </a:r>
              <a:endParaRPr lang="ko-KR" altLang="en-US" sz="20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 bwMode="auto">
            <a:xfrm>
              <a:off x="3219943" y="1862957"/>
              <a:ext cx="1310988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ResNet</a:t>
              </a:r>
              <a:r>
                <a:rPr lang="en-US" altLang="ko-KR" sz="11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/Inception</a:t>
              </a:r>
              <a:endParaRPr lang="ko-KR" altLang="en-US" sz="11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924585" y="2153957"/>
              <a:ext cx="563988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YOLO</a:t>
              </a:r>
              <a:endParaRPr lang="ko-KR" altLang="en-US" sz="11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8046309" y="1865760"/>
              <a:ext cx="562385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LSTM</a:t>
              </a:r>
              <a:endParaRPr lang="ko-KR" altLang="en-US" sz="11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134474" y="2113827"/>
              <a:ext cx="474220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100" kern="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GRU</a:t>
              </a:r>
              <a:endParaRPr lang="ko-KR" altLang="en-US" sz="11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 bwMode="auto">
            <a:xfrm>
              <a:off x="689504" y="948380"/>
              <a:ext cx="3151217" cy="713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323" tIns="47169" rIns="94323" bIns="47169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/>
              <a:r>
                <a:rPr lang="en-US" altLang="ko-KR" sz="2400" b="1" i="1" kern="0" dirty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Supervised Learning</a:t>
              </a:r>
              <a:endParaRPr lang="ko-KR" altLang="en-US" sz="2400" b="1" i="1" kern="0" dirty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83975" y="2780928"/>
            <a:ext cx="5551953" cy="1412792"/>
            <a:chOff x="1873791" y="2781025"/>
            <a:chExt cx="5551953" cy="1279825"/>
          </a:xfrm>
          <a:solidFill>
            <a:schemeClr val="bg1">
              <a:lumMod val="95000"/>
            </a:schemeClr>
          </a:solidFill>
        </p:grpSpPr>
        <p:sp>
          <p:nvSpPr>
            <p:cNvPr id="6" name="TextBox 5"/>
            <p:cNvSpPr txBox="1"/>
            <p:nvPr/>
          </p:nvSpPr>
          <p:spPr bwMode="auto">
            <a:xfrm>
              <a:off x="1873791" y="2781025"/>
              <a:ext cx="5551953" cy="1279825"/>
            </a:xfrm>
            <a:prstGeom prst="rect">
              <a:avLst/>
            </a:prstGeom>
            <a:grpFill/>
            <a:ln w="19050" algn="ctr">
              <a:solidFill>
                <a:srgbClr val="2F8DCA"/>
              </a:solidFill>
              <a:miter lim="800000"/>
              <a:headEnd/>
              <a:tailEnd/>
            </a:ln>
            <a:extLst/>
          </p:spPr>
          <p:txBody>
            <a:bodyPr vert="horz" wrap="square" lIns="94323" tIns="47169" rIns="94323" bIns="47169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atinLnBrk="0">
                <a:lnSpc>
                  <a:spcPct val="125000"/>
                </a:lnSpc>
              </a:pPr>
              <a:r>
                <a:rPr lang="en-US" altLang="ko-KR" sz="2400" b="1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Feed Forward(Fully Connected)</a:t>
              </a:r>
            </a:p>
            <a:p>
              <a:pPr latinLnBrk="0">
                <a:lnSpc>
                  <a:spcPct val="125000"/>
                </a:lnSpc>
              </a:pPr>
              <a:r>
                <a:rPr lang="en-US" altLang="ko-KR" sz="2400" b="1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Neural Network</a:t>
              </a:r>
              <a:endParaRPr lang="ko-KR" altLang="en-US" sz="2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17" name="Picture 2" descr="관련 이미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5823" y="3028950"/>
              <a:ext cx="960898" cy="790649"/>
            </a:xfrm>
            <a:prstGeom prst="rect">
              <a:avLst/>
            </a:prstGeom>
            <a:grpFill/>
            <a:ln w="19050">
              <a:noFill/>
            </a:ln>
            <a:extLst/>
          </p:spPr>
        </p:pic>
      </p:grpSp>
    </p:spTree>
    <p:extLst>
      <p:ext uri="{BB962C8B-B14F-4D97-AF65-F5344CB8AC3E}">
        <p14:creationId xmlns:p14="http://schemas.microsoft.com/office/powerpoint/2010/main" val="68635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984206" cy="372258"/>
          </a:xfrm>
        </p:spPr>
        <p:txBody>
          <a:bodyPr/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으로 할 수 있는 일들 </a:t>
            </a:r>
            <a:r>
              <a:rPr lang="en-US" altLang="ko-KR" dirty="0" smtClean="0"/>
              <a:t>(</a:t>
            </a:r>
            <a:r>
              <a:rPr lang="ko-KR" altLang="en-US" dirty="0" smtClean="0"/>
              <a:t>논문 기준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56656" y="5877272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2"/>
              </a:rPr>
              <a:t>https://github.com/sbrugman/deep-learning-papers</a:t>
            </a:r>
            <a:r>
              <a:rPr lang="ko-KR" altLang="en-US" sz="2000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008507"/>
            <a:ext cx="2736304" cy="4694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832" y="980728"/>
            <a:ext cx="2496535" cy="40906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200" y="1008507"/>
            <a:ext cx="2615962" cy="23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4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984206" cy="372258"/>
          </a:xfrm>
        </p:spPr>
        <p:txBody>
          <a:bodyPr/>
          <a:lstStyle/>
          <a:p>
            <a:r>
              <a:rPr lang="en-US" altLang="ko-KR" dirty="0" smtClean="0"/>
              <a:t>Another Option: </a:t>
            </a:r>
            <a:r>
              <a:rPr lang="ko-KR" altLang="en-US" dirty="0" smtClean="0"/>
              <a:t>데이터가 적다면</a:t>
            </a:r>
            <a:r>
              <a:rPr lang="en-US" altLang="ko-KR" dirty="0" smtClean="0"/>
              <a:t>? ML</a:t>
            </a:r>
            <a:endParaRPr lang="ko-KR" altLang="en-US" dirty="0"/>
          </a:p>
        </p:txBody>
      </p:sp>
      <p:pic>
        <p:nvPicPr>
          <p:cNvPr id="6" name="Picture 4" descr="scikit-learn cheat shee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7" y="1196752"/>
            <a:ext cx="7416824" cy="49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7448892" y="672081"/>
            <a:ext cx="2441104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i="1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Scikit</a:t>
            </a:r>
            <a:r>
              <a:rPr lang="en-US" altLang="ko-KR" sz="1600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-learn Cheat Sheet</a:t>
            </a:r>
            <a:endParaRPr lang="ko-KR" altLang="en-US" sz="1600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49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856414" cy="372258"/>
          </a:xfrm>
        </p:spPr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는 만능은 아님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인공지능 적용 효과가 높은 분야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세계인공지능학회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908720"/>
            <a:ext cx="3629025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5457056" y="1916832"/>
            <a:ext cx="3917471" cy="120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4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24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 도메인의 어떤 분야에</a:t>
            </a:r>
            <a:endParaRPr lang="en-US" altLang="ko-KR" sz="2400" b="1" kern="0" dirty="0">
              <a:solidFill>
                <a:srgbClr val="2F8DC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4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인공지능을 적용하면 좋을까</a:t>
            </a:r>
            <a:r>
              <a:rPr lang="en-US" altLang="ko-KR" sz="2400" b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?’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17096" y="6453336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http://dbr.donga.com/article/view/1203/article_no/8179</a:t>
            </a:r>
          </a:p>
        </p:txBody>
      </p:sp>
    </p:spTree>
    <p:extLst>
      <p:ext uri="{BB962C8B-B14F-4D97-AF65-F5344CB8AC3E}">
        <p14:creationId xmlns:p14="http://schemas.microsoft.com/office/powerpoint/2010/main" val="347919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온라인 강의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84848" y="927279"/>
            <a:ext cx="2895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hlinkClick r:id="rId2"/>
              </a:rPr>
              <a:t>https://hunkim.github.io/ml</a:t>
            </a:r>
            <a:r>
              <a:rPr lang="ko-KR" altLang="en-US" sz="1600" dirty="0" smtClean="0">
                <a:hlinkClick r:id="rId2"/>
              </a:rPr>
              <a:t>/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802141" y="927279"/>
            <a:ext cx="1775859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모두를 위한 </a:t>
            </a:r>
            <a:r>
              <a:rPr lang="ko-KR" altLang="en-US" sz="1600" b="1" kern="0" dirty="0" err="1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en-US" altLang="ko-KR" sz="1600" b="1" kern="0" dirty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endParaRPr lang="ko-KR" altLang="en-US" sz="1600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1103232" y="2105454"/>
            <a:ext cx="2474768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err="1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Standford</a:t>
            </a:r>
            <a:r>
              <a:rPr lang="en-US" altLang="ko-KR" sz="16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cs231n(CNN):</a:t>
            </a:r>
            <a:endParaRPr lang="ko-KR" altLang="en-US" sz="1600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5430" y="2072185"/>
            <a:ext cx="27850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hlinkClick r:id="rId3"/>
              </a:rPr>
              <a:t>http://cs231n.stanford.edu/</a:t>
            </a:r>
            <a:r>
              <a:rPr lang="ko-KR" altLang="en-US" sz="1600" dirty="0"/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84848" y="2381839"/>
            <a:ext cx="48242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4"/>
              </a:rPr>
              <a:t>https://youtu.be/NfnWJUyUJYU?list=PLkt2uSq6rBVctENoVBg1TpCC7OQi31AlC</a:t>
            </a:r>
            <a:r>
              <a:rPr lang="ko-KR" altLang="en-US" sz="1600" dirty="0"/>
              <a:t> 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148116" y="3160832"/>
            <a:ext cx="2429884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Standford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cs224n(NLP):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98976" y="3133721"/>
            <a:ext cx="3765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hlinkClick r:id="rId5"/>
              </a:rPr>
              <a:t>http://web.stanford.edu/class/cs224n</a:t>
            </a:r>
            <a:r>
              <a:rPr lang="ko-KR" altLang="en-US" sz="1600" dirty="0" smtClean="0">
                <a:hlinkClick r:id="rId5"/>
              </a:rPr>
              <a:t>/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3584848" y="3472275"/>
            <a:ext cx="4953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hlinkClick r:id="rId6"/>
              </a:rPr>
              <a:t>https://</a:t>
            </a:r>
            <a:r>
              <a:rPr lang="ko-KR" altLang="en-US" sz="1600" dirty="0" smtClean="0">
                <a:hlinkClick r:id="rId6"/>
              </a:rPr>
              <a:t>www.youtube.com/playlist?list=PL3FW7Lu3i5Jsnh1rnUwq_TcylNr7EkRe6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598976" y="1501880"/>
            <a:ext cx="4953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hlinkClick r:id="rId7"/>
              </a:rPr>
              <a:t>https://www.coursera.org/learn/machine-learning</a:t>
            </a:r>
            <a:r>
              <a:rPr lang="ko-KR" altLang="en-US" sz="1600" dirty="0"/>
              <a:t> 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1321240" y="1503343"/>
            <a:ext cx="2256760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Cousera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(Andrew Ng):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1189794" y="4254038"/>
            <a:ext cx="2388206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/>
              <a:t>MIT 6.S094(</a:t>
            </a:r>
            <a:r>
              <a:rPr lang="ko-KR" altLang="en-US" dirty="0" err="1"/>
              <a:t>자율주행차</a:t>
            </a:r>
            <a:r>
              <a:rPr lang="en-US" altLang="ko-KR" dirty="0"/>
              <a:t>):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84848" y="4836066"/>
            <a:ext cx="4953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hlinkClick r:id="rId8"/>
              </a:rPr>
              <a:t>https://www.youtube.com/channel/UCWN3xxRkmTPmbKwht9FuE5A</a:t>
            </a:r>
            <a:r>
              <a:rPr lang="ko-KR" altLang="en-US" sz="1600" dirty="0"/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78000" y="4255502"/>
            <a:ext cx="2997808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hlinkClick r:id="rId9"/>
              </a:rPr>
              <a:t>http://selfdrivingcars.mit.edu/</a:t>
            </a:r>
            <a:r>
              <a:rPr lang="ko-KR" altLang="en-US" sz="1600" dirty="0"/>
              <a:t> 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1201426" y="4879742"/>
            <a:ext cx="2385000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 err="1" smtClean="0"/>
              <a:t>Siraj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Raval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err="1" smtClean="0"/>
              <a:t>알기쉬운</a:t>
            </a:r>
            <a:r>
              <a:rPr lang="ko-KR" altLang="en-US" dirty="0" smtClean="0"/>
              <a:t> </a:t>
            </a:r>
            <a:r>
              <a:rPr lang="en-US" altLang="ko-KR" dirty="0" smtClean="0"/>
              <a:t>AI: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603688" y="5561479"/>
            <a:ext cx="57530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10"/>
              </a:rPr>
              <a:t>http://</a:t>
            </a:r>
            <a:r>
              <a:rPr lang="ko-KR" altLang="en-US" sz="1600" dirty="0" smtClean="0">
                <a:hlinkClick r:id="rId10"/>
              </a:rPr>
              <a:t>www.kmooc.kr/courses/course-v1:KAISTk+KCS470+2017_K0201/about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1704359" y="5588749"/>
            <a:ext cx="1873641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600" b="1" kern="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 err="1" smtClean="0"/>
              <a:t>Kaist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강좌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7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도움이 되는 사이트들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70652" y="4660998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</a:t>
            </a:r>
            <a:r>
              <a:rPr lang="ko-KR" altLang="en-US" dirty="0" smtClean="0">
                <a:hlinkClick r:id="rId2"/>
              </a:rPr>
              <a:t>papers.ai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70652" y="1222958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https://www.facebook.com/groups/TensorFlowKR</a:t>
            </a:r>
            <a:r>
              <a:rPr lang="ko-KR" altLang="en-US" dirty="0" smtClean="0">
                <a:hlinkClick r:id="rId3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70652" y="2068710"/>
            <a:ext cx="2728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https://tensorflow.blog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970652" y="3796902"/>
            <a:ext cx="235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http://ai-valley.com</a:t>
            </a:r>
            <a:r>
              <a:rPr lang="ko-KR" altLang="en-US" dirty="0" smtClean="0">
                <a:hlinkClick r:id="rId5"/>
              </a:rPr>
              <a:t>/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970652" y="2932806"/>
            <a:ext cx="3812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https://brunch.co.kr/@</a:t>
            </a:r>
            <a:r>
              <a:rPr lang="ko-KR" altLang="en-US" dirty="0" smtClean="0">
                <a:hlinkClick r:id="rId6"/>
              </a:rPr>
              <a:t>kakao-it/65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1170452" y="1236883"/>
            <a:ext cx="1671663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dirty="0" err="1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텐서플로우</a:t>
            </a:r>
            <a:r>
              <a:rPr lang="ko-KR" altLang="en-US" sz="16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코리아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170452" y="2096561"/>
            <a:ext cx="1671663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텐서플로우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블로그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05104" y="2932806"/>
            <a:ext cx="1537011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카카오 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</a:t>
            </a:r>
            <a:r>
              <a:rPr lang="ko-KR" altLang="en-US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브렌치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170452" y="3880518"/>
            <a:ext cx="1751813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Valley(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소식지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064568" y="4688849"/>
            <a:ext cx="1782271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Papers(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논문 추천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72560" y="5470519"/>
            <a:ext cx="654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7"/>
              </a:rPr>
              <a:t>https://</a:t>
            </a:r>
            <a:r>
              <a:rPr lang="en-US" altLang="ko-KR" dirty="0" smtClean="0">
                <a:hlinkClick r:id="rId7"/>
              </a:rPr>
              <a:t>github.com/terryum/awesome-deep-learning-papers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 bwMode="auto">
          <a:xfrm>
            <a:off x="1280592" y="5535791"/>
            <a:ext cx="1484112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기본 논문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편</a:t>
            </a:r>
          </a:p>
        </p:txBody>
      </p:sp>
    </p:spTree>
    <p:extLst>
      <p:ext uri="{BB962C8B-B14F-4D97-AF65-F5344CB8AC3E}">
        <p14:creationId xmlns:p14="http://schemas.microsoft.com/office/powerpoint/2010/main" val="27137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20310" cy="372258"/>
          </a:xfrm>
        </p:spPr>
        <p:txBody>
          <a:bodyPr/>
          <a:lstStyle/>
          <a:p>
            <a:r>
              <a:rPr lang="en-US" altLang="ko-KR" dirty="0" smtClean="0"/>
              <a:t>Unsupervised Learning(</a:t>
            </a:r>
            <a:r>
              <a:rPr lang="ko-KR" altLang="en-US" dirty="0" smtClean="0"/>
              <a:t>자율 학습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진정한 </a:t>
            </a:r>
            <a:r>
              <a:rPr lang="en-US" altLang="ko-KR" dirty="0" smtClean="0"/>
              <a:t>A.I.</a:t>
            </a:r>
            <a:r>
              <a:rPr lang="ko-KR" altLang="en-US" dirty="0" smtClean="0"/>
              <a:t>로 가는 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269383" y="2916942"/>
            <a:ext cx="1330224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4000" b="1" kern="0" dirty="0" smtClean="0">
                <a:solidFill>
                  <a:srgbClr val="2F8DCA"/>
                </a:solidFill>
                <a:latin typeface="+mn-ea"/>
              </a:rPr>
              <a:t>GAN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6462820" y="2916942"/>
            <a:ext cx="1171526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4000" b="1" kern="0" dirty="0" smtClean="0">
                <a:solidFill>
                  <a:srgbClr val="2F8DCA"/>
                </a:solidFill>
                <a:latin typeface="+mn-ea"/>
              </a:rPr>
              <a:t>VAE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072680" y="1534805"/>
            <a:ext cx="5776954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無에서 有를 창조하는 </a:t>
            </a:r>
            <a:r>
              <a:rPr lang="en-US" altLang="ko-KR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Generative Modelling</a:t>
            </a:r>
            <a:endParaRPr lang="ko-KR" altLang="en-US" sz="24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06236" y="3707740"/>
            <a:ext cx="363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(Generative Adversarial Network)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601072" y="3707740"/>
            <a:ext cx="2941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Variational</a:t>
            </a:r>
            <a:r>
              <a:rPr lang="en-US" altLang="ko-KR" dirty="0"/>
              <a:t> Auto-encoder)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8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서적</a:t>
            </a:r>
            <a:endParaRPr lang="ko-KR" altLang="en-US" dirty="0"/>
          </a:p>
        </p:txBody>
      </p:sp>
      <p:pic>
        <p:nvPicPr>
          <p:cNvPr id="1026" name="Picture 2" descr="hands on machine learning with scikit-learn and tensorflow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8" y="1470035"/>
            <a:ext cx="2722495" cy="35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밑바닥부터 시작하는 딥러닝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458038"/>
            <a:ext cx="2805915" cy="360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엣지있게 설명한 텐서플로우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r="11055"/>
          <a:stretch/>
        </p:blipFill>
        <p:spPr bwMode="auto">
          <a:xfrm>
            <a:off x="3655658" y="1412776"/>
            <a:ext cx="2736304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652601" y="5265492"/>
            <a:ext cx="2333704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알고리즘을 깊이 있고</a:t>
            </a:r>
            <a:endParaRPr lang="en-US" altLang="ko-KR" sz="140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latinLnBrk="0"/>
            <a:r>
              <a:rPr lang="ko-KR" altLang="en-US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알기 쉽게 </a:t>
            </a:r>
            <a:r>
              <a:rPr lang="en-US" altLang="ko-KR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Python</a:t>
            </a:r>
            <a:r>
              <a:rPr lang="ko-KR" altLang="en-US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으로만 구현</a:t>
            </a:r>
            <a:endParaRPr lang="en-US" altLang="ko-KR" sz="140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041303" y="5364803"/>
            <a:ext cx="1965013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그나마 괜찮은 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TF 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문법책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7184712" y="5373214"/>
            <a:ext cx="2003485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ML, DL </a:t>
            </a:r>
            <a:r>
              <a:rPr lang="ko-KR" altLang="en-US" sz="14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전반 실무에 도움</a:t>
            </a:r>
            <a:endParaRPr lang="en-US" altLang="ko-KR" sz="14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2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04528" y="2852936"/>
            <a:ext cx="835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mtClean="0">
                <a:latin typeface="+mn-ea"/>
              </a:rPr>
              <a:t>수고하셨습니다</a:t>
            </a:r>
            <a:endParaRPr lang="ko-KR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5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(Generative Adversarial Network)</a:t>
            </a:r>
            <a:endParaRPr lang="ko-KR" altLang="en-US" dirty="0"/>
          </a:p>
        </p:txBody>
      </p:sp>
      <p:pic>
        <p:nvPicPr>
          <p:cNvPr id="1026" name="Picture 2" descr="http://cfile4.uf.tistory.com/image/2661533759575D351DFC5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0"/>
          <a:stretch/>
        </p:blipFill>
        <p:spPr bwMode="auto">
          <a:xfrm>
            <a:off x="0" y="1412776"/>
            <a:ext cx="976081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2180892" y="3433935"/>
            <a:ext cx="408497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277236" y="2713855"/>
            <a:ext cx="408497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</a:t>
            </a:r>
            <a:endParaRPr lang="ko-KR" altLang="en-US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913480" y="3686010"/>
            <a:ext cx="671389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위조품</a:t>
            </a:r>
            <a:endParaRPr lang="ko-KR" altLang="en-US" sz="14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3975267" y="1939801"/>
            <a:ext cx="511089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진품</a:t>
            </a:r>
            <a:endParaRPr lang="ko-KR" altLang="en-US" sz="14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529064" y="3243414"/>
            <a:ext cx="119236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위조품 감별사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249501" y="4270425"/>
            <a:ext cx="119236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0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위조품 생산자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808675" y="4786107"/>
            <a:ext cx="2074017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14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Discriminator</a:t>
            </a:r>
            <a:r>
              <a:rPr lang="ko-KR" altLang="en-US" sz="14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속이는</a:t>
            </a:r>
            <a:endParaRPr lang="en-US" altLang="ko-KR" sz="14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latinLnBrk="0"/>
            <a:r>
              <a:rPr lang="ko-KR" altLang="en-US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위조품 만들기 위해 학습함</a:t>
            </a:r>
            <a:endParaRPr lang="ko-KR" altLang="en-US" sz="14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5369574" y="3623023"/>
            <a:ext cx="1392740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sz="14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가짜 식별을 위해</a:t>
            </a:r>
            <a:endParaRPr lang="en-US" altLang="ko-KR" sz="14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latinLnBrk="0"/>
            <a:r>
              <a:rPr lang="ko-KR" altLang="en-US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학습함</a:t>
            </a:r>
            <a:endParaRPr lang="ko-KR" altLang="en-US" sz="14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1280592" y="632081"/>
            <a:ext cx="671389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생성의</a:t>
            </a:r>
            <a:endParaRPr lang="ko-KR" altLang="en-US" sz="14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2593224" y="636667"/>
            <a:ext cx="831689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적대적인</a:t>
            </a:r>
            <a:endParaRPr lang="ko-KR" altLang="en-US" sz="14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207036" y="3645731"/>
            <a:ext cx="559179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14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</a:t>
            </a:r>
            <a:endParaRPr lang="ko-KR" altLang="en-US" sz="14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08318" y="5910101"/>
            <a:ext cx="5363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hlinkClick r:id="rId3"/>
              </a:rPr>
              <a:t>https</a:t>
            </a:r>
            <a:r>
              <a:rPr lang="ko-KR" altLang="en-US" dirty="0">
                <a:hlinkClick r:id="rId3"/>
              </a:rPr>
              <a:t>://</a:t>
            </a:r>
            <a:r>
              <a:rPr lang="ko-KR" altLang="en-US" dirty="0" smtClean="0">
                <a:hlinkClick r:id="rId3"/>
              </a:rPr>
              <a:t>deephunt.in/the-gan-zoo-79597dc8c347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2936776" y="5937062"/>
            <a:ext cx="1875245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GAN Model Zoo: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0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</a:t>
            </a:r>
            <a:r>
              <a:rPr lang="ko-KR" altLang="en-US" dirty="0" smtClean="0"/>
              <a:t>학습 예</a:t>
            </a:r>
            <a:r>
              <a:rPr lang="en-US" altLang="ko-KR" dirty="0" smtClean="0"/>
              <a:t>: </a:t>
            </a:r>
            <a:r>
              <a:rPr lang="en-US" altLang="ko-KR" b="1" dirty="0"/>
              <a:t>Feature Learning by </a:t>
            </a:r>
            <a:r>
              <a:rPr lang="en-US" altLang="ko-KR" b="1" dirty="0" err="1"/>
              <a:t>Inpainting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04" y="1268760"/>
            <a:ext cx="8945113" cy="44683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29064" y="6438884"/>
            <a:ext cx="4536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http://people.eecs.berkeley.edu/~pathak/context_encoder/</a:t>
            </a:r>
          </a:p>
        </p:txBody>
      </p:sp>
    </p:spTree>
    <p:extLst>
      <p:ext uri="{BB962C8B-B14F-4D97-AF65-F5344CB8AC3E}">
        <p14:creationId xmlns:p14="http://schemas.microsoft.com/office/powerpoint/2010/main" val="334865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 대표적인 적용 사례</a:t>
            </a:r>
            <a:r>
              <a:rPr lang="en-US" altLang="ko-KR" dirty="0" smtClean="0"/>
              <a:t>: Image</a:t>
            </a:r>
            <a:r>
              <a:rPr lang="ko-KR" altLang="en-US" dirty="0" smtClean="0"/>
              <a:t> </a:t>
            </a:r>
            <a:r>
              <a:rPr lang="en-US" altLang="ko-KR" dirty="0" smtClean="0"/>
              <a:t>Transfer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8" y="764704"/>
            <a:ext cx="6354273" cy="55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SK T-Brain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DiscoGAN</a:t>
            </a:r>
            <a:r>
              <a:rPr lang="en-US" altLang="ko-KR" dirty="0" smtClean="0"/>
              <a:t>: Style Transfer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9007" y="660996"/>
            <a:ext cx="79928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Discover Cross-Domain Relations with Generative Adversarial Networks</a:t>
            </a:r>
            <a:endParaRPr lang="ko-KR" alt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37661" y="6564997"/>
            <a:ext cx="2568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https://arxiv.org/abs/1703.05192</a:t>
            </a: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6920185" y="6365314"/>
            <a:ext cx="3044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https://github.com/SKTBrain/DiscoGAN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1026" name="Picture 2" descr="https://github.com/SKTBrain/DiscoGAN/raw/master/assets/discoga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0"/>
          <a:stretch/>
        </p:blipFill>
        <p:spPr bwMode="auto">
          <a:xfrm>
            <a:off x="5175767" y="2170866"/>
            <a:ext cx="4730233" cy="376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thub.com/SKTBrain/DiscoGAN/raw/master/assets/discoga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22"/>
          <a:stretch/>
        </p:blipFill>
        <p:spPr bwMode="auto">
          <a:xfrm>
            <a:off x="181730" y="2780928"/>
            <a:ext cx="4730233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998458" y="6151911"/>
            <a:ext cx="3966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http://www.modulabs.co.kr/DeepLAB_library/12820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1730" y="1059906"/>
            <a:ext cx="937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핸드백 이미지를 넣으면 비슷한 스타일의 신발 이미지를 만들어 주고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여자 이미지를 비슷한 느낌의 남자로</a:t>
            </a:r>
            <a:r>
              <a:rPr lang="en-US" altLang="ko-KR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rgbClr val="33333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테두리만 그려주면 이미지를 색칠해 주는 기술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2898676" y="4547220"/>
            <a:ext cx="1800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sm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788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 T-Brain</a:t>
            </a:r>
            <a:r>
              <a:rPr lang="ko-KR" altLang="en-US" dirty="0"/>
              <a:t>의 </a:t>
            </a:r>
            <a:r>
              <a:rPr lang="en-US" altLang="ko-KR" dirty="0" err="1"/>
              <a:t>DiscoGAN</a:t>
            </a:r>
            <a:r>
              <a:rPr lang="en-US" altLang="ko-KR" dirty="0"/>
              <a:t>: Style Transfer</a:t>
            </a:r>
            <a:endParaRPr lang="ko-KR" altLang="en-US" dirty="0"/>
          </a:p>
        </p:txBody>
      </p:sp>
      <p:pic>
        <p:nvPicPr>
          <p:cNvPr id="1026" name="Picture 2" descr="https://scontent-icn1-1.xx.fbcdn.net/v/t1.0-9/17342672_398822560488564_6860332268720252582_n.jpg?oh=53fd80be3f3ae64a714304752e4634ce&amp;oe=59CE4A4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738228"/>
            <a:ext cx="3264869" cy="269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icn1-1.xx.fbcdn.net/v/t1.0-9/17343029_398822987155188_1671663170763499646_n.jpg?oh=dc7b6f3d21a86a05184068190f1327d9&amp;oe=5A0476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3738228"/>
            <a:ext cx="3456384" cy="259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-icn1-1.xx.fbcdn.net/v/t1.0-9/17361679_398828300487990_5184168139574431135_n.jpg?oh=ff1740dfaf9ff1601f2aafc5301d4705&amp;oe=59C86BF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80" y="761925"/>
            <a:ext cx="5377610" cy="27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20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-A3">
  <a:themeElements>
    <a:clrScheme name="사용자 지정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마스터-A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none" lIns="94323" tIns="47169" rIns="94323" bIns="47169" numCol="1" anchor="ctr" anchorCtr="0" compatLnSpc="1">
        <a:prstTxWarp prst="textNoShape">
          <a:avLst/>
        </a:prstTxWarp>
        <a:spAutoFit/>
      </a:bodyPr>
      <a:lstStyle>
        <a:defPPr latinLnBrk="0">
          <a:defRPr sz="1400" b="0" kern="0" dirty="0" smtClean="0">
            <a:latin typeface="나눔바른고딕 Light" panose="020B0603020101020101" pitchFamily="50" charset="-127"/>
            <a:ea typeface="나눔바른고딕 Light" panose="020B0603020101020101" pitchFamily="50" charset="-127"/>
          </a:defRPr>
        </a:defPPr>
      </a:lstStyle>
    </a:txDef>
  </a:objectDefaults>
  <a:extraClrSchemeLst>
    <a:extraClrScheme>
      <a:clrScheme name="마스터-A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마스터-A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3528A060936AE43887E058DE663D7EC" ma:contentTypeVersion="0" ma:contentTypeDescription="새 문서를 만듭니다." ma:contentTypeScope="" ma:versionID="cc60be2c3fff4fb62de28a0133fa1c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FB3E6D-D802-4CCE-8EA3-0759F2BD2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8806714-A181-4FCC-8624-BF3ED16F8B3A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DE3B485-6806-4070-B91F-4E0C246DC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10812</TotalTime>
  <Words>1246</Words>
  <Application>Microsoft Office PowerPoint</Application>
  <PresentationFormat>A4 용지(210x297mm)</PresentationFormat>
  <Paragraphs>213</Paragraphs>
  <Slides>41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맑은 고딕</vt:lpstr>
      <vt:lpstr>나눔바른고딕 Light</vt:lpstr>
      <vt:lpstr>나눔바른고딕</vt:lpstr>
      <vt:lpstr>Wingdings</vt:lpstr>
      <vt:lpstr>나눔고딕 Bold</vt:lpstr>
      <vt:lpstr>굴림</vt:lpstr>
      <vt:lpstr>나눔고딕</vt:lpstr>
      <vt:lpstr>마스터-A3</vt:lpstr>
      <vt:lpstr>딥 러닝(Deep Learning)</vt:lpstr>
      <vt:lpstr>교육 순서</vt:lpstr>
      <vt:lpstr>deepColor</vt:lpstr>
      <vt:lpstr>Unsupervised Learning(자율 학습) – 진정한 A.I.로 가는 길</vt:lpstr>
      <vt:lpstr>GAN (Generative Adversarial Network)</vt:lpstr>
      <vt:lpstr>GAN 학습 예: Feature Learning by Inpainting</vt:lpstr>
      <vt:lpstr>GAN의 대표적인 적용 사례: Image Transfer</vt:lpstr>
      <vt:lpstr>SK T-Brain의 DiscoGAN: Style Transfer</vt:lpstr>
      <vt:lpstr>SK T-Brain의 DiscoGAN: Style Transfer</vt:lpstr>
      <vt:lpstr>Pixel2Pixel</vt:lpstr>
      <vt:lpstr>CAN (Creative Adversarial Network)</vt:lpstr>
      <vt:lpstr>CAN을 이용해 만든 추상표현주의 작품</vt:lpstr>
      <vt:lpstr>Meow Generator 사례</vt:lpstr>
      <vt:lpstr>VAE (Variational Auto-encoder)</vt:lpstr>
      <vt:lpstr>VAE (Variational Auto-encoder)</vt:lpstr>
      <vt:lpstr>Attribute 기반 Image Morphing</vt:lpstr>
      <vt:lpstr>Denoising에 탁월한 VAE</vt:lpstr>
      <vt:lpstr>GAN / VAE 구현 방법을 공부하고 싶으면?</vt:lpstr>
      <vt:lpstr>Google Deepmind의 Relational Network – 인지를 넘어 ‘추론’으로</vt:lpstr>
      <vt:lpstr>Google Deepmind의 Relational Network – 인지를 넘어 ‘추론’으로</vt:lpstr>
      <vt:lpstr>Reinforcement Learning(강화학습)</vt:lpstr>
      <vt:lpstr>Reinforcement Learning(강화학습)의 기본 원리</vt:lpstr>
      <vt:lpstr>‘Deep Q Learning (DQN)’ by DeepMind (2013, 2015)</vt:lpstr>
      <vt:lpstr>Deepmind’s Atari Game (Reinforcement Learning)</vt:lpstr>
      <vt:lpstr>Game별 DQN의 Play 수준</vt:lpstr>
      <vt:lpstr>Deepmind는 Google 데이터센터 냉방비 40% 절감</vt:lpstr>
      <vt:lpstr>Policy Gradient: 강화 학습 분야 Hot! 알고리즘</vt:lpstr>
      <vt:lpstr>Policy Gradient의 대표 사례: AlphaGo</vt:lpstr>
      <vt:lpstr>Open AI Gym</vt:lpstr>
      <vt:lpstr>Baxter Robot 적용 사례</vt:lpstr>
      <vt:lpstr>딥러닝의 미래는?</vt:lpstr>
      <vt:lpstr>Google의 AutoML</vt:lpstr>
      <vt:lpstr>Lifelong Machine Learning (LML)</vt:lpstr>
      <vt:lpstr>Warp-up: Deep Learning으로 할 수 있는 일 들</vt:lpstr>
      <vt:lpstr>Deep Learning으로 할 수 있는 일들 (논문 기준)</vt:lpstr>
      <vt:lpstr>Another Option: 데이터가 적다면? ML</vt:lpstr>
      <vt:lpstr>AI는 만능은 아님 - 인공지능 적용 효과가 높은 분야 (세계인공지능학회)</vt:lpstr>
      <vt:lpstr>딥러닝/머신러닝 온라인 강의</vt:lpstr>
      <vt:lpstr>도움이 되는 사이트들</vt:lpstr>
      <vt:lpstr>추천 서적</vt:lpstr>
      <vt:lpstr>PowerPoint 프레젠테이션</vt:lpstr>
    </vt:vector>
  </TitlesOfParts>
  <Company>Kolon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박보름</dc:creator>
  <cp:lastModifiedBy> </cp:lastModifiedBy>
  <cp:revision>1107</cp:revision>
  <dcterms:created xsi:type="dcterms:W3CDTF">2010-08-31T00:42:20Z</dcterms:created>
  <dcterms:modified xsi:type="dcterms:W3CDTF">2019-03-06T12:05:49Z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0x01010003528A060936AE43887E058DE663D7EC</vt:lpwstr>
  </property>
  <property fmtid="{D5CDD505-2E9C-101B-9397-08002B2CF9AE}" pid="3" name="Order">
    <vt:r8>31800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</Properties>
</file>